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6" r:id="rId4"/>
    <p:sldId id="257" r:id="rId5"/>
    <p:sldId id="258" r:id="rId6"/>
    <p:sldId id="294" r:id="rId7"/>
    <p:sldId id="273" r:id="rId8"/>
    <p:sldId id="274" r:id="rId9"/>
    <p:sldId id="266" r:id="rId10"/>
    <p:sldId id="259" r:id="rId11"/>
    <p:sldId id="275" r:id="rId12"/>
    <p:sldId id="276" r:id="rId13"/>
    <p:sldId id="267" r:id="rId14"/>
    <p:sldId id="264" r:id="rId15"/>
    <p:sldId id="289" r:id="rId16"/>
    <p:sldId id="293" r:id="rId17"/>
    <p:sldId id="277" r:id="rId18"/>
    <p:sldId id="290" r:id="rId19"/>
    <p:sldId id="262" r:id="rId20"/>
    <p:sldId id="270" r:id="rId21"/>
    <p:sldId id="295" r:id="rId22"/>
    <p:sldId id="263" r:id="rId23"/>
    <p:sldId id="284" r:id="rId24"/>
    <p:sldId id="285" r:id="rId25"/>
    <p:sldId id="271" r:id="rId26"/>
    <p:sldId id="265" r:id="rId27"/>
    <p:sldId id="292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76523" autoAdjust="0"/>
  </p:normalViewPr>
  <p:slideViewPr>
    <p:cSldViewPr>
      <p:cViewPr>
        <p:scale>
          <a:sx n="60" d="100"/>
          <a:sy n="60" d="100"/>
        </p:scale>
        <p:origin x="-184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6F8DC-CCCB-4CFF-A109-1052009E6F8F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64017-CA51-4283-A964-7151FCC73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4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Hello, everyone. My name is Zhao </a:t>
            </a:r>
            <a:r>
              <a:rPr lang="en-US" altLang="zh-CN" dirty="0" err="1" smtClean="0"/>
              <a:t>Yipu</a:t>
            </a:r>
            <a:r>
              <a:rPr lang="en-US" altLang="zh-CN" dirty="0" smtClean="0"/>
              <a:t>. And I am from Peking University, China. Today, I </a:t>
            </a:r>
            <a:r>
              <a:rPr lang="en-US" altLang="zh-CN" dirty="0" err="1" smtClean="0"/>
              <a:t>wanna</a:t>
            </a:r>
            <a:r>
              <a:rPr lang="en-US" altLang="zh-CN" dirty="0" smtClean="0"/>
              <a:t> give a brief presentation on our work titled “</a:t>
            </a:r>
            <a:r>
              <a:rPr lang="en-US" altLang="zh-CN" sz="1200" dirty="0" smtClean="0"/>
              <a:t>Moving Object Trajectory Processing based on Multi-Laser Sensing</a:t>
            </a:r>
            <a:r>
              <a:rPr lang="en-US" altLang="zh-CN" dirty="0" smtClean="0"/>
              <a:t>”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40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Similar to other</a:t>
            </a:r>
            <a:r>
              <a:rPr lang="en-US" altLang="zh-CN" baseline="0" dirty="0" smtClean="0"/>
              <a:t> moving object tracking systems, there are mistakes in </a:t>
            </a:r>
            <a:r>
              <a:rPr lang="en-US" altLang="zh-CN" baseline="0" dirty="0" smtClean="0"/>
              <a:t>our </a:t>
            </a:r>
            <a:r>
              <a:rPr lang="en-US" altLang="zh-CN" baseline="0" dirty="0" smtClean="0"/>
              <a:t>obtained trajectory data. </a:t>
            </a:r>
          </a:p>
          <a:p>
            <a:r>
              <a:rPr lang="en-US" altLang="zh-CN" baseline="0" dirty="0" smtClean="0"/>
              <a:t>The first mistake is broken trajectory, e.g. interruption when tracking the car.</a:t>
            </a:r>
          </a:p>
          <a:p>
            <a:r>
              <a:rPr lang="en-US" altLang="zh-CN" baseline="0" dirty="0" smtClean="0"/>
              <a:t>The second one is group trajectory, two pedestrians' trajectories are merged together.</a:t>
            </a:r>
          </a:p>
          <a:p>
            <a:r>
              <a:rPr lang="en-US" altLang="zh-CN" baseline="0" dirty="0" smtClean="0"/>
              <a:t>The third one is fragment trajectory, a car is split into parts in the tracking results.</a:t>
            </a:r>
          </a:p>
          <a:p>
            <a:r>
              <a:rPr lang="en-US" altLang="zh-CN" baseline="0" dirty="0" smtClean="0"/>
              <a:t>Therefore, the main purpose of trajectory processing is to select and correct these mistakes.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42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aseline="0" dirty="0" smtClean="0"/>
              <a:t>A</a:t>
            </a:r>
            <a:r>
              <a:rPr lang="en-US" altLang="zh-CN" sz="1200" dirty="0" smtClean="0"/>
              <a:t> three-step trajectory processing approach will</a:t>
            </a:r>
            <a:r>
              <a:rPr lang="en-US" altLang="zh-CN" sz="1200" baseline="0" dirty="0" smtClean="0"/>
              <a:t> be introduced </a:t>
            </a:r>
            <a:r>
              <a:rPr lang="en-US" altLang="zh-CN" sz="1200" dirty="0" smtClean="0"/>
              <a:t>in</a:t>
            </a:r>
            <a:r>
              <a:rPr lang="en-US" altLang="zh-CN" sz="1200" baseline="0" dirty="0" smtClean="0"/>
              <a:t> the following slides.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632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first step is trajectory association.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In</a:t>
            </a:r>
            <a:r>
              <a:rPr lang="en-US" altLang="zh-CN" sz="1200" baseline="0" dirty="0" smtClean="0"/>
              <a:t> this step, t</a:t>
            </a:r>
            <a:r>
              <a:rPr lang="en-US" altLang="zh-CN" sz="1200" dirty="0" smtClean="0"/>
              <a:t>rajectories of the same object are associated together in a graph manner.</a:t>
            </a:r>
          </a:p>
          <a:p>
            <a:r>
              <a:rPr lang="en-US" altLang="zh-CN" dirty="0" smtClean="0"/>
              <a:t>Given a</a:t>
            </a:r>
            <a:r>
              <a:rPr lang="en-US" altLang="zh-CN" baseline="0" dirty="0" smtClean="0"/>
              <a:t> set of trajectories, we first detect split, merge and broken events in it.</a:t>
            </a:r>
          </a:p>
          <a:p>
            <a:r>
              <a:rPr lang="en-US" altLang="zh-CN" baseline="0" dirty="0" smtClean="0"/>
              <a:t>Then a initial interaction graph is built</a:t>
            </a:r>
            <a:r>
              <a:rPr lang="en-US" altLang="zh-CN" b="0" i="0" baseline="0" dirty="0" smtClean="0"/>
              <a:t>, where </a:t>
            </a:r>
            <a:r>
              <a:rPr lang="en-US" altLang="zh-CN" sz="2400" b="0" i="0" baseline="0" dirty="0" smtClean="0"/>
              <a:t>e</a:t>
            </a:r>
            <a:r>
              <a:rPr lang="en-US" altLang="zh-CN" sz="2400" b="0" i="0" dirty="0" smtClean="0"/>
              <a:t>ach node denotes for a trajectory,</a:t>
            </a:r>
            <a:r>
              <a:rPr lang="en-US" altLang="zh-CN" sz="2400" b="0" i="0" baseline="0" dirty="0" smtClean="0"/>
              <a:t> and an e</a:t>
            </a:r>
            <a:r>
              <a:rPr lang="en-US" altLang="zh-CN" sz="2400" b="0" i="0" dirty="0" smtClean="0"/>
              <a:t>dge</a:t>
            </a:r>
            <a:r>
              <a:rPr lang="en-US" altLang="zh-CN" sz="2400" b="0" i="0" baseline="0" dirty="0" smtClean="0"/>
              <a:t> represents the detected event between the two nodes.</a:t>
            </a:r>
          </a:p>
          <a:p>
            <a:r>
              <a:rPr lang="en-US" altLang="zh-CN" sz="2400" b="0" i="0" baseline="0" dirty="0" smtClean="0"/>
              <a:t>For example, trajectory 1 splits into 2 and 3; then 2 and 3 merge as trajectory 4. </a:t>
            </a:r>
          </a:p>
          <a:p>
            <a:r>
              <a:rPr lang="en-US" altLang="zh-CN" sz="2400" b="0" i="0" baseline="0" dirty="0" smtClean="0"/>
              <a:t>Corresponding, in the interaction graph, two edges are linked from node 1 to node 2 and 3, also two edges are linked from node 4 to the 2 and 3.</a:t>
            </a:r>
            <a:endParaRPr lang="zh-CN" altLang="en-US" b="0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96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dirty="0" smtClean="0"/>
              <a:t>After</a:t>
            </a:r>
            <a:r>
              <a:rPr lang="en-US" altLang="zh-CN" sz="2800" baseline="0" dirty="0" smtClean="0"/>
              <a:t> that, </a:t>
            </a:r>
            <a:r>
              <a:rPr lang="en-US" altLang="zh-CN" sz="2400" baseline="0" dirty="0" smtClean="0"/>
              <a:t>n</a:t>
            </a:r>
            <a:r>
              <a:rPr lang="en-US" altLang="zh-CN" sz="2400" dirty="0" smtClean="0"/>
              <a:t>odes that corresponding to the same target are detected and merged,</a:t>
            </a:r>
            <a:r>
              <a:rPr lang="en-US" altLang="zh-CN" sz="2400" baseline="0" dirty="0" smtClean="0"/>
              <a:t> and the graph is simplified.</a:t>
            </a:r>
            <a:endParaRPr lang="en-US" altLang="zh-CN" sz="2400" dirty="0" smtClean="0"/>
          </a:p>
          <a:p>
            <a:r>
              <a:rPr lang="en-US" altLang="zh-CN" sz="2400" dirty="0" smtClean="0"/>
              <a:t>For example, </a:t>
            </a:r>
            <a:r>
              <a:rPr lang="en-US" altLang="zh-CN" sz="2400" baseline="0" dirty="0" smtClean="0"/>
              <a:t>tracking targets of </a:t>
            </a:r>
            <a:r>
              <a:rPr lang="en-US" altLang="zh-CN" sz="2400" dirty="0" smtClean="0"/>
              <a:t>node 1</a:t>
            </a:r>
            <a:r>
              <a:rPr lang="en-US" altLang="zh-CN" sz="2400" baseline="0" dirty="0" smtClean="0"/>
              <a:t>, 4 and 8 are the same, so these nodes are </a:t>
            </a:r>
            <a:r>
              <a:rPr lang="en-US" altLang="zh-CN" sz="2400" baseline="0" dirty="0" smtClean="0"/>
              <a:t>merged </a:t>
            </a:r>
            <a:r>
              <a:rPr lang="en-US" altLang="zh-CN" sz="2400" baseline="0" dirty="0" smtClean="0"/>
              <a:t>together, and a final interaction graph is generated.</a:t>
            </a:r>
            <a:endParaRPr lang="en-US" altLang="zh-CN" sz="2400" dirty="0" smtClean="0"/>
          </a:p>
          <a:p>
            <a:r>
              <a:rPr lang="en-US" altLang="zh-CN" dirty="0" smtClean="0"/>
              <a:t>Notice</a:t>
            </a:r>
            <a:r>
              <a:rPr lang="en-US" altLang="zh-CN" baseline="0" dirty="0" smtClean="0"/>
              <a:t> that t</a:t>
            </a:r>
            <a:r>
              <a:rPr lang="en-US" altLang="zh-CN" dirty="0" smtClean="0"/>
              <a:t>o</a:t>
            </a:r>
            <a:r>
              <a:rPr lang="en-US" altLang="zh-CN" baseline="0" dirty="0" smtClean="0"/>
              <a:t> emphasize the hierarchy, t</a:t>
            </a:r>
            <a:r>
              <a:rPr lang="en-US" altLang="zh-CN" dirty="0" smtClean="0"/>
              <a:t>he graph is displayed in a tree-view.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172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Previously we generate an</a:t>
            </a:r>
            <a:r>
              <a:rPr lang="en-US" altLang="zh-CN" baseline="0" dirty="0" smtClean="0"/>
              <a:t> interaction graph to associate trajectories.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For each node</a:t>
            </a:r>
            <a:r>
              <a:rPr lang="en-US" altLang="zh-CN" baseline="0" dirty="0" smtClean="0"/>
              <a:t> of interaction graph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it can be considered as an object, a group of merged objects or a fragment of split object.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Given an interaction graph, we want to label each </a:t>
            </a:r>
            <a:r>
              <a:rPr lang="en-US" altLang="zh-CN" baseline="0" dirty="0" smtClean="0"/>
              <a:t>node </a:t>
            </a:r>
            <a:r>
              <a:rPr lang="en-US" altLang="zh-CN" baseline="0" dirty="0" smtClean="0"/>
              <a:t>as group, object or </a:t>
            </a:r>
            <a:r>
              <a:rPr lang="en-US" altLang="zh-CN" baseline="0" dirty="0" smtClean="0"/>
              <a:t>fragment and a </a:t>
            </a:r>
            <a:r>
              <a:rPr lang="en-US" altLang="zh-CN" baseline="0" dirty="0" smtClean="0"/>
              <a:t>graph inference method is introduced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A5510-AD37-4244-AFD8-569549C560F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4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 graph inference</a:t>
            </a:r>
            <a:r>
              <a:rPr lang="en-US" altLang="zh-CN" baseline="0" dirty="0" smtClean="0"/>
              <a:t> relies on a hypothesis, that there are only four types of parent-child relationships in the interaction graph.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There may be a group trajectory merged by several smaller group ones.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Also there might be a group trajectory merged by several object ones.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Moreover, an object trajectory may split into some fragment ones.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Last, a fragment trajectory can split into several smaller fragment ones.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A5510-AD37-4244-AFD8-569549C560F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4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 determine the parent-child relationships in the graph as one of the four defined types, two conditions are introduced.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first one is shape coherency.</a:t>
            </a:r>
            <a:endParaRPr lang="en-US" altLang="zh-CN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And the second one is motion coherency.</a:t>
            </a:r>
            <a:endParaRPr lang="en-US" altLang="zh-CN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Based on the four relationships</a:t>
            </a:r>
            <a:r>
              <a:rPr lang="en-US" altLang="zh-CN" baseline="0" dirty="0" smtClean="0"/>
              <a:t> and the two conditions, all trajectories are labeled as fragment, object or group.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A5510-AD37-4244-AFD8-569549C560F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4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After</a:t>
            </a:r>
            <a:r>
              <a:rPr lang="en-US" altLang="zh-CN" baseline="0" dirty="0" smtClean="0"/>
              <a:t> trajectory labeling, </a:t>
            </a:r>
            <a:r>
              <a:rPr lang="en-US" altLang="zh-CN" dirty="0" smtClean="0"/>
              <a:t>fragment and group trajectories are labeled from tracking results.</a:t>
            </a:r>
            <a:r>
              <a:rPr lang="en-US" altLang="zh-CN" baseline="0" dirty="0" smtClean="0"/>
              <a:t> </a:t>
            </a:r>
          </a:p>
          <a:p>
            <a:r>
              <a:rPr lang="en-US" altLang="zh-CN" baseline="0" dirty="0" smtClean="0"/>
              <a:t>A step of trajectory parameter optimization is required to correct these mistakes.</a:t>
            </a:r>
          </a:p>
          <a:p>
            <a:r>
              <a:rPr lang="en-US" altLang="zh-CN" baseline="0" dirty="0" smtClean="0"/>
              <a:t>EM algorithm is applied here.</a:t>
            </a:r>
          </a:p>
          <a:p>
            <a:r>
              <a:rPr lang="en-US" altLang="zh-CN" baseline="0" dirty="0" smtClean="0"/>
              <a:t>Given a set of trajectories that are associated and labeled, we correct erroneous ones and generate the final output of our approach.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637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Then there are some experimental results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prove the effectiveness of our approach, an experiment is conducted in an intersection at Beijing, China.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laser sensors are set 40 centimeters above the ground, profiling the scene horizontally.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a 20 minutes collection, 6281 trajectories are collected.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applying our approach on these trajectories, 310 group ones, 1033 fragment ones and 1826 broke ones are selected and corrected.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6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This is today’s outline. First, a brief background introduction. Then a</a:t>
            </a:r>
            <a:r>
              <a:rPr lang="en-US" altLang="zh-CN" baseline="0" dirty="0" smtClean="0"/>
              <a:t>n overview of the multi-laser sensing system is given.</a:t>
            </a:r>
            <a:r>
              <a:rPr lang="en-US" altLang="zh-CN" dirty="0" smtClean="0"/>
              <a:t> After that, I will talk about our approach of trajectory</a:t>
            </a:r>
            <a:r>
              <a:rPr lang="en-US" altLang="zh-CN" baseline="0" dirty="0" smtClean="0"/>
              <a:t> processing </a:t>
            </a:r>
            <a:r>
              <a:rPr lang="en-US" altLang="zh-CN" dirty="0" smtClean="0"/>
              <a:t>and show some experimental results. At last our future work will be discussed.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861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There are</a:t>
            </a:r>
            <a:r>
              <a:rPr lang="en-US" altLang="zh-CN" baseline="0" dirty="0" smtClean="0"/>
              <a:t> two comparing videos about broken trajectories.</a:t>
            </a:r>
            <a:endParaRPr lang="en-US" altLang="zh-CN" dirty="0" smtClean="0"/>
          </a:p>
          <a:p>
            <a:r>
              <a:rPr lang="en-US" altLang="zh-CN" dirty="0" smtClean="0"/>
              <a:t>In the original tracking</a:t>
            </a:r>
            <a:r>
              <a:rPr lang="en-US" altLang="zh-CN" baseline="0" dirty="0" smtClean="0"/>
              <a:t> results, </a:t>
            </a:r>
            <a:r>
              <a:rPr lang="en-US" altLang="zh-CN" dirty="0" smtClean="0"/>
              <a:t>the red</a:t>
            </a:r>
            <a:r>
              <a:rPr lang="en-US" altLang="zh-CN" baseline="0" dirty="0" smtClean="0"/>
              <a:t> trajectory of a car break two times.</a:t>
            </a:r>
          </a:p>
          <a:p>
            <a:r>
              <a:rPr lang="en-US" altLang="zh-CN" baseline="0" dirty="0" smtClean="0"/>
              <a:t>After processing, the </a:t>
            </a:r>
            <a:r>
              <a:rPr lang="en-US" altLang="zh-CN" dirty="0" smtClean="0"/>
              <a:t>red colored car</a:t>
            </a:r>
            <a:r>
              <a:rPr lang="en-US" altLang="zh-CN" baseline="0" dirty="0" smtClean="0"/>
              <a:t> is tracked stably.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816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Then two comparing videos about group trajectories.</a:t>
            </a:r>
            <a:endParaRPr lang="en-US" altLang="zh-CN" dirty="0" smtClean="0"/>
          </a:p>
          <a:p>
            <a:r>
              <a:rPr lang="en-US" altLang="zh-CN" dirty="0" smtClean="0"/>
              <a:t>Before processing</a:t>
            </a:r>
            <a:r>
              <a:rPr lang="en-US" altLang="zh-CN" baseline="0" dirty="0" smtClean="0"/>
              <a:t>, </a:t>
            </a:r>
            <a:r>
              <a:rPr lang="en-US" altLang="zh-CN" dirty="0" smtClean="0"/>
              <a:t>two red colored pedestrians </a:t>
            </a:r>
            <a:r>
              <a:rPr lang="en-US" altLang="zh-CN" baseline="0" dirty="0" smtClean="0"/>
              <a:t>are merged as a group for a while.</a:t>
            </a:r>
          </a:p>
          <a:p>
            <a:r>
              <a:rPr lang="en-US" altLang="zh-CN" baseline="0" dirty="0" smtClean="0"/>
              <a:t>Then the group split, and the </a:t>
            </a:r>
            <a:r>
              <a:rPr lang="en-US" altLang="zh-CN" baseline="0" smtClean="0"/>
              <a:t>two </a:t>
            </a:r>
            <a:r>
              <a:rPr lang="en-US" altLang="zh-CN" baseline="0" smtClean="0"/>
              <a:t>ones </a:t>
            </a:r>
            <a:r>
              <a:rPr lang="en-US" altLang="zh-CN" baseline="0" dirty="0" smtClean="0"/>
              <a:t>are tracked as new trajectories.</a:t>
            </a:r>
          </a:p>
          <a:p>
            <a:r>
              <a:rPr lang="en-US" altLang="zh-CN" baseline="0" dirty="0" smtClean="0"/>
              <a:t>After processing, the trajectories of the </a:t>
            </a:r>
            <a:r>
              <a:rPr lang="en-US" altLang="zh-CN" dirty="0" smtClean="0"/>
              <a:t>two pedestrians are</a:t>
            </a:r>
            <a:r>
              <a:rPr lang="en-US" altLang="zh-CN" baseline="0" dirty="0" smtClean="0"/>
              <a:t> steady through the entire merge and split process.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8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At last, we give two comparing videos about fragment trajectories.</a:t>
            </a:r>
            <a:endParaRPr lang="en-US" altLang="zh-CN" dirty="0" smtClean="0"/>
          </a:p>
          <a:p>
            <a:r>
              <a:rPr lang="en-US" altLang="zh-CN" dirty="0" smtClean="0"/>
              <a:t>In the original tracking</a:t>
            </a:r>
            <a:r>
              <a:rPr lang="en-US" altLang="zh-CN" baseline="0" dirty="0" smtClean="0"/>
              <a:t> results, </a:t>
            </a:r>
            <a:r>
              <a:rPr lang="en-US" altLang="zh-CN" dirty="0" smtClean="0"/>
              <a:t>two red colored vehicles </a:t>
            </a:r>
            <a:r>
              <a:rPr lang="en-US" altLang="zh-CN" baseline="0" dirty="0" smtClean="0"/>
              <a:t>are split into several fragment trajectories.</a:t>
            </a:r>
          </a:p>
          <a:p>
            <a:r>
              <a:rPr lang="en-US" altLang="zh-CN" baseline="0" dirty="0" smtClean="0"/>
              <a:t>After processing, the </a:t>
            </a:r>
            <a:r>
              <a:rPr lang="en-US" altLang="zh-CN" dirty="0" smtClean="0"/>
              <a:t>two vehicles are</a:t>
            </a:r>
            <a:r>
              <a:rPr lang="en-US" altLang="zh-CN" baseline="0" dirty="0" smtClean="0"/>
              <a:t> tracked stable even in situations that lack of laser data.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95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3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In the future,</a:t>
            </a:r>
            <a:r>
              <a:rPr lang="en-US" altLang="zh-CN" baseline="0" dirty="0" smtClean="0"/>
              <a:t> </a:t>
            </a:r>
            <a:r>
              <a:rPr lang="en-US" altLang="zh-CN" sz="2400" dirty="0" smtClean="0"/>
              <a:t>More experiments are required as we only tested our method on one traffic scene.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Also the performance of trajectory parameter optimization </a:t>
            </a:r>
            <a:r>
              <a:rPr lang="en-US" altLang="zh-CN" baseline="0" smtClean="0"/>
              <a:t>needs improvement.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11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these days,</a:t>
            </a:r>
            <a:r>
              <a:rPr lang="en-US" altLang="zh-CN" baseline="0" dirty="0" smtClean="0"/>
              <a:t> t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are great needs in applications like: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trajectory analysis, scene modeling and abnormal detection,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that to provide higher knowledge to intelligent transportation systems.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these applications, </a:t>
            </a:r>
            <a:r>
              <a:rPr lang="en-US" altLang="zh-CN" dirty="0" smtClean="0"/>
              <a:t>trajectories</a:t>
            </a:r>
            <a:r>
              <a:rPr lang="en-US" altLang="zh-CN" baseline="0" dirty="0" smtClean="0"/>
              <a:t> of good quality are </a:t>
            </a:r>
            <a:r>
              <a:rPr lang="en-US" altLang="zh-CN" dirty="0" smtClean="0"/>
              <a:t>required.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86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Currently, the trajectories are provided by moving object tracking systems, which are mostly vision-based.</a:t>
            </a:r>
            <a:endParaRPr lang="zh-CN" altLang="en-US" sz="1200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5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/>
              <a:t>However</a:t>
            </a:r>
            <a:r>
              <a:rPr lang="en-US" altLang="zh-CN" sz="1200" dirty="0" smtClean="0"/>
              <a:t>,</a:t>
            </a:r>
            <a:r>
              <a:rPr lang="en-US" altLang="zh-CN" sz="1200" baseline="0" dirty="0" smtClean="0"/>
              <a:t> for the tracking systems, </a:t>
            </a:r>
            <a:r>
              <a:rPr lang="en-US" altLang="zh-CN" sz="1200" dirty="0" smtClean="0"/>
              <a:t>split/merge events happen frequently and reduce trajectory quality greatly.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an example of merge event, three people are merged as one;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it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split example, a bus is split as two parts.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60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Therefore, a </a:t>
            </a:r>
            <a:r>
              <a:rPr lang="en-US" altLang="zh-CN" sz="1200" dirty="0" smtClean="0">
                <a:solidFill>
                  <a:srgbClr val="FF0000"/>
                </a:solidFill>
              </a:rPr>
              <a:t>trajectory processing</a:t>
            </a:r>
            <a:r>
              <a:rPr lang="en-US" altLang="zh-CN" sz="1200" dirty="0" smtClean="0"/>
              <a:t> method that improves the quality of tracking results is necessary.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smtClean="0"/>
              <a:t>Such</a:t>
            </a:r>
            <a:r>
              <a:rPr lang="en-US" altLang="zh-CN" sz="2400" baseline="0" dirty="0" smtClean="0"/>
              <a:t> a method</a:t>
            </a:r>
            <a:r>
              <a:rPr lang="en-US" altLang="zh-CN" sz="2400" dirty="0" smtClean="0"/>
              <a:t> can</a:t>
            </a:r>
            <a:r>
              <a:rPr lang="en-US" altLang="zh-CN" sz="2400" baseline="0" dirty="0" smtClean="0"/>
              <a:t> h</a:t>
            </a:r>
            <a:r>
              <a:rPr lang="en-US" altLang="zh-CN" sz="2400" dirty="0" smtClean="0"/>
              <a:t>andle mistakes in tracking results, and provide better input data for following applications.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It</a:t>
            </a:r>
            <a:r>
              <a:rPr lang="en-US" altLang="zh-CN" sz="1200" baseline="0" dirty="0" smtClean="0"/>
              <a:t> is the goal of our research</a:t>
            </a:r>
            <a:r>
              <a:rPr lang="en-US" altLang="zh-CN" sz="120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92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 comes a</a:t>
            </a:r>
            <a:r>
              <a:rPr lang="en-US" altLang="zh-CN" baseline="0" dirty="0" smtClean="0"/>
              <a:t>n overview of the multi-laser sensing system, which is used to </a:t>
            </a:r>
            <a:r>
              <a:rPr lang="en-US" altLang="zh-CN" baseline="0" dirty="0" smtClean="0"/>
              <a:t>generating tracking </a:t>
            </a:r>
            <a:r>
              <a:rPr lang="en-US" altLang="zh-CN" baseline="0" dirty="0" smtClean="0"/>
              <a:t>results in traffic scenes.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31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In</a:t>
            </a:r>
            <a:r>
              <a:rPr lang="en-US" altLang="zh-CN" sz="1200" baseline="0" dirty="0" smtClean="0"/>
              <a:t> our multi-laser sensing system, </a:t>
            </a:r>
            <a:r>
              <a:rPr lang="en-US" altLang="zh-CN" sz="1200" dirty="0" smtClean="0"/>
              <a:t>laser scanners are set on roadside profiling the intersection from different locations.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By assembling data from all laser scanners, an integrated frame is generated, which provides a complete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horizontal contour </a:t>
            </a:r>
            <a:r>
              <a:rPr lang="en-US" altLang="zh-CN" sz="1200" dirty="0" smtClean="0"/>
              <a:t>view of moving objects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moment</a:t>
            </a:r>
            <a:r>
              <a:rPr lang="en-US" altLang="zh-CN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An</a:t>
            </a:r>
            <a:r>
              <a:rPr lang="en-US" altLang="zh-CN" sz="1200" baseline="0" dirty="0" smtClean="0"/>
              <a:t> example of integrated frame is displayed here.</a:t>
            </a:r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3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is a flow of major processing modules. </a:t>
            </a:r>
          </a:p>
          <a:p>
            <a:r>
              <a:rPr lang="en-US" altLang="zh-CN" baseline="0" dirty="0" smtClean="0"/>
              <a:t>By applying moving object detection and tracking on the integrated laser data, we obtain moving object trajectories, such as pedestrians, bicycles and </a:t>
            </a:r>
            <a:r>
              <a:rPr lang="en-US" altLang="zh-CN" baseline="0" dirty="0" smtClean="0"/>
              <a:t>vehicles that </a:t>
            </a:r>
            <a:r>
              <a:rPr lang="en-US" altLang="zh-CN" baseline="0" dirty="0" smtClean="0"/>
              <a:t>passing the scene.</a:t>
            </a:r>
          </a:p>
          <a:p>
            <a:r>
              <a:rPr lang="en-US" altLang="zh-CN" baseline="0" dirty="0" smtClean="0"/>
              <a:t>Here is a video of obtained trajectories.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a set of trajectory data is visualized in the image, where color denotes for traffic patterns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64017-CA51-4283-A964-7151FCC733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1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english.pku.edu.cn/index.htm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english.pku.edu.cn/index.htm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ku.edu.cn/index.htm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3296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77200" cy="1673352"/>
          </a:xfrm>
        </p:spPr>
        <p:txBody>
          <a:bodyPr vert="horz" lIns="91440" tIns="0" rIns="45720" bIns="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solidFill>
                  <a:schemeClr val="bg1"/>
                </a:solidFill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8077200" cy="1219200"/>
          </a:xfrm>
        </p:spPr>
        <p:txBody>
          <a:bodyPr lIns="118872" tIns="0" rIns="45720" bIns="0" anchor="ctr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6093296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http://english.pku.edu.cn/images/1_01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49"/>
            <a:ext cx="2057400" cy="666751"/>
          </a:xfrm>
          <a:prstGeom prst="rect">
            <a:avLst/>
          </a:prstGeom>
          <a:noFill/>
        </p:spPr>
      </p:pic>
      <p:pic>
        <p:nvPicPr>
          <p:cNvPr id="12" name="Picture 4" descr="P:\poss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157192"/>
            <a:ext cx="2267744" cy="1452714"/>
          </a:xfrm>
          <a:prstGeom prst="rect">
            <a:avLst/>
          </a:prstGeom>
          <a:noFill/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909" y="6088012"/>
            <a:ext cx="2773451" cy="72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3296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77200" cy="1673352"/>
          </a:xfrm>
        </p:spPr>
        <p:txBody>
          <a:bodyPr vert="horz" lIns="91440" tIns="0" rIns="45720" bIns="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solidFill>
                  <a:schemeClr val="bg1"/>
                </a:solidFill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8077200" cy="1219200"/>
          </a:xfrm>
        </p:spPr>
        <p:txBody>
          <a:bodyPr lIns="118872" tIns="0" rIns="45720" bIns="0" anchor="ctr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6093296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http://english.pku.edu.cn/images/1_01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49"/>
            <a:ext cx="2057400" cy="666751"/>
          </a:xfrm>
          <a:prstGeom prst="rect">
            <a:avLst/>
          </a:prstGeom>
          <a:noFill/>
        </p:spPr>
      </p:pic>
      <p:pic>
        <p:nvPicPr>
          <p:cNvPr id="12" name="Picture 4" descr="P:\poss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157192"/>
            <a:ext cx="2267744" cy="1452714"/>
          </a:xfrm>
          <a:prstGeom prst="rect">
            <a:avLst/>
          </a:prstGeom>
          <a:noFill/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909" y="6088012"/>
            <a:ext cx="2773451" cy="72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4000" cy="594928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59492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672" y="1969376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3528" y="3679304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4" descr="P:\poss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157192"/>
            <a:ext cx="2267744" cy="1452714"/>
          </a:xfrm>
          <a:prstGeom prst="rect">
            <a:avLst/>
          </a:prstGeom>
          <a:noFill/>
        </p:spPr>
      </p:pic>
      <p:pic>
        <p:nvPicPr>
          <p:cNvPr id="13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91249"/>
            <a:ext cx="2057400" cy="666751"/>
          </a:xfrm>
          <a:prstGeom prst="rect">
            <a:avLst/>
          </a:prstGeom>
          <a:noFill/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021288"/>
            <a:ext cx="2773451" cy="72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5880" y="81724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5536" y="1565944"/>
            <a:ext cx="4040188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83361" y="81541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83361" y="1565944"/>
            <a:ext cx="4041775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2843808" cy="548680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886339"/>
            <a:ext cx="5920641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873224"/>
            <a:ext cx="246888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72008"/>
            <a:ext cx="2592288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Picture 4" descr="P:\poss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403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图片 13" descr="possico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0" name="矩形 8"/>
          <p:cNvSpPr/>
          <p:nvPr/>
        </p:nvSpPr>
        <p:spPr bwMode="ltGray">
          <a:xfrm>
            <a:off x="0" y="0"/>
            <a:ext cx="9144000" cy="609282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矩形 12"/>
          <p:cNvSpPr/>
          <p:nvPr/>
        </p:nvSpPr>
        <p:spPr>
          <a:xfrm>
            <a:off x="0" y="6165850"/>
            <a:ext cx="9144000" cy="692150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9"/>
          <p:cNvSpPr/>
          <p:nvPr/>
        </p:nvSpPr>
        <p:spPr bwMode="invGray">
          <a:xfrm>
            <a:off x="0" y="60928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2057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88063"/>
            <a:ext cx="2773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77200" cy="1673352"/>
          </a:xfrm>
        </p:spPr>
        <p:txBody>
          <a:bodyPr tIns="0" bIns="0"/>
          <a:lstStyle>
            <a:lvl1pPr algn="ctr">
              <a:defRPr sz="4700" b="1">
                <a:solidFill>
                  <a:schemeClr val="bg1"/>
                </a:solidFill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8077200" cy="1219200"/>
          </a:xfrm>
        </p:spPr>
        <p:txBody>
          <a:bodyPr lIns="118872" tIns="0" rIns="45720" bIns="0" anchor="ctr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38835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173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97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Picture 4" descr="P:\poss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403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图片 13" descr="possico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0" name="矩形 8"/>
          <p:cNvSpPr/>
          <p:nvPr/>
        </p:nvSpPr>
        <p:spPr bwMode="ltGray">
          <a:xfrm>
            <a:off x="0" y="0"/>
            <a:ext cx="9144000" cy="594995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矩形 11"/>
          <p:cNvSpPr/>
          <p:nvPr/>
        </p:nvSpPr>
        <p:spPr bwMode="invGray">
          <a:xfrm>
            <a:off x="0" y="5949950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4" descr="P:\poss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157788"/>
            <a:ext cx="226853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2057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021388"/>
            <a:ext cx="2773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672" y="1969376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3528" y="3679304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835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215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047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5880" y="81724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5536" y="1565944"/>
            <a:ext cx="4040188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83361" y="81541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83361" y="1565944"/>
            <a:ext cx="4041775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9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25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rgbClr val="9507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4000" cy="594928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59492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672" y="1969376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3528" y="3679304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4" descr="P:\poss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157192"/>
            <a:ext cx="2267744" cy="1452714"/>
          </a:xfrm>
          <a:prstGeom prst="rect">
            <a:avLst/>
          </a:prstGeom>
          <a:noFill/>
        </p:spPr>
      </p:pic>
      <p:pic>
        <p:nvPicPr>
          <p:cNvPr id="13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91249"/>
            <a:ext cx="2057400" cy="666751"/>
          </a:xfrm>
          <a:prstGeom prst="rect">
            <a:avLst/>
          </a:prstGeom>
          <a:noFill/>
        </p:spPr>
      </p:pic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021288"/>
            <a:ext cx="2773451" cy="72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" name="Picture 4" descr="P:\poss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403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图片 13" descr="possico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1" name="矩形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矩形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2843808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886339"/>
            <a:ext cx="5920641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873224"/>
            <a:ext cx="246888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8835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124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" name="Picture 4" descr="P:\poss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403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图片 13" descr="possico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矩形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72008"/>
            <a:ext cx="2592288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  <a:prstGeom prst="rect">
            <a:avLst/>
          </a:prstGeom>
        </p:spPr>
        <p:txBody>
          <a:bodyPr vert="horz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627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114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Picture 4" descr="P:\poss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403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english.pku.edu.cn/images/1_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图片 13" descr="possico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0" name="矩形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矩形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835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88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44450"/>
            <a:ext cx="8893175" cy="6192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4213" y="6237288"/>
            <a:ext cx="2133600" cy="215900"/>
          </a:xfrm>
        </p:spPr>
        <p:txBody>
          <a:bodyPr/>
          <a:lstStyle>
            <a:lvl1pPr>
              <a:defRPr/>
            </a:lvl1pPr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32138" y="6237288"/>
            <a:ext cx="3082925" cy="201612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6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0688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5880" y="81724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5536" y="1565944"/>
            <a:ext cx="4040188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83361" y="81541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83361" y="1565944"/>
            <a:ext cx="4041775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2843808" cy="548680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886339"/>
            <a:ext cx="5920641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873224"/>
            <a:ext cx="246888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72008"/>
            <a:ext cx="2592288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english.pku.edu.cn/index.htm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gif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://english.pku.edu.cn/index.htm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://english.pku.edu.cn/index.htm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4" descr="P:\poss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5805264"/>
            <a:ext cx="1403648" cy="899175"/>
          </a:xfrm>
          <a:prstGeom prst="rect">
            <a:avLst/>
          </a:prstGeom>
          <a:noFill/>
        </p:spPr>
      </p:pic>
      <p:pic>
        <p:nvPicPr>
          <p:cNvPr id="12" name="Picture 2" descr="http://english.pku.edu.cn/images/1_01.gif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453336"/>
            <a:ext cx="1248672" cy="404663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 bwMode="invGray">
          <a:xfrm>
            <a:off x="0" y="620689"/>
            <a:ext cx="9144000" cy="720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3568" y="6237312"/>
            <a:ext cx="2133600" cy="216024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31840" y="6237312"/>
            <a:ext cx="3083532" cy="2023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88424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8712968" cy="540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624"/>
            <a:ext cx="8229600" cy="504056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300192" y="6381328"/>
            <a:ext cx="1512168" cy="3954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9712" y="6567155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i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</a:t>
            </a:r>
            <a:r>
              <a:rPr lang="en-US" altLang="zh-CN" sz="1000" b="1" i="1" baseline="0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rcRect/>
          <a:stretch>
            <a:fillRect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4" descr="P:\poss2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5805264"/>
            <a:ext cx="1403648" cy="899175"/>
          </a:xfrm>
          <a:prstGeom prst="rect">
            <a:avLst/>
          </a:prstGeom>
          <a:noFill/>
        </p:spPr>
      </p:pic>
      <p:pic>
        <p:nvPicPr>
          <p:cNvPr id="12" name="Picture 2" descr="http://english.pku.edu.cn/images/1_01.gif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453336"/>
            <a:ext cx="1248672" cy="404663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 bwMode="invGray">
          <a:xfrm>
            <a:off x="0" y="620689"/>
            <a:ext cx="9144000" cy="720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3568" y="6237312"/>
            <a:ext cx="2133600" cy="216024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31840" y="6237312"/>
            <a:ext cx="3083532" cy="2023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88424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59A3C66-18C9-433F-B7DB-A3995FE194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8712968" cy="540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624"/>
            <a:ext cx="8229600" cy="504056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pic>
        <p:nvPicPr>
          <p:cNvPr id="14" name="图片 13" descr="possicon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00192" y="6381328"/>
            <a:ext cx="1512168" cy="3954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9712" y="6567155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i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</a:t>
            </a:r>
            <a:r>
              <a:rPr lang="en-US" altLang="zh-CN" sz="1000" b="1" i="1" baseline="0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extLst/>
          </a:blip>
          <a:srcRect/>
          <a:stretch>
            <a:fillRect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3556" name="Picture 2" descr="http://english.pku.edu.cn/images/1_01.gif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1249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 bwMode="invGray">
          <a:xfrm>
            <a:off x="0" y="620713"/>
            <a:ext cx="9144000" cy="7143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237288"/>
            <a:ext cx="2133600" cy="21590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  <a:extLst/>
          </a:lstStyle>
          <a:p>
            <a:fld id="{530D13E4-2B33-47FD-9AFD-85782A8CC477}" type="datetimeFigureOut">
              <a:rPr lang="zh-CN" altLang="en-US" smtClean="0"/>
              <a:t>2011/10/5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32138" y="6237288"/>
            <a:ext cx="3082925" cy="2016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356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179388" y="836613"/>
            <a:ext cx="87137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450"/>
            <a:ext cx="8229600" cy="50482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pic>
        <p:nvPicPr>
          <p:cNvPr id="23563" name="图片 13" descr="possicon1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81750"/>
            <a:ext cx="15113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79613" y="6567488"/>
            <a:ext cx="36718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i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3DVCR Group, Department of Machine Intelligence</a:t>
            </a:r>
            <a:endParaRPr lang="zh-CN" altLang="en-US" sz="1000" b="1" i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orbel" pitchFamily="34" charset="0"/>
          <a:ea typeface="华文楷体" pitchFamily="2" charset="-122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wmv"/><Relationship Id="rId7" Type="http://schemas.openxmlformats.org/officeDocument/2006/relationships/image" Target="../media/image4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3.wm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45.png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47.png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127" y="1524000"/>
            <a:ext cx="8953369" cy="1673352"/>
          </a:xfrm>
        </p:spPr>
        <p:txBody>
          <a:bodyPr>
            <a:noAutofit/>
          </a:bodyPr>
          <a:lstStyle/>
          <a:p>
            <a:r>
              <a:rPr lang="en-US" altLang="zh-CN" sz="4400" dirty="0"/>
              <a:t>Moving Object Trajectory Processing based on </a:t>
            </a:r>
            <a:r>
              <a:rPr lang="en-US" altLang="zh-CN" sz="4400" dirty="0" smtClean="0"/>
              <a:t>Multi-Laser </a:t>
            </a:r>
            <a:r>
              <a:rPr lang="en-US" altLang="zh-CN" sz="4400" dirty="0"/>
              <a:t>Sensing</a:t>
            </a:r>
            <a:endParaRPr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3789040"/>
            <a:ext cx="8077200" cy="1219200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*</a:t>
            </a:r>
            <a:r>
              <a:rPr lang="en-US" altLang="zh-CN" sz="2800" u="sng" dirty="0" err="1" smtClean="0"/>
              <a:t>Yipu</a:t>
            </a:r>
            <a:r>
              <a:rPr lang="en-US" altLang="zh-CN" sz="2800" u="sng" dirty="0" smtClean="0"/>
              <a:t> </a:t>
            </a:r>
            <a:r>
              <a:rPr lang="en-US" altLang="zh-CN" sz="2800" u="sng" dirty="0"/>
              <a:t>Zhao</a:t>
            </a:r>
            <a:r>
              <a:rPr lang="en-US" altLang="zh-CN" sz="2800" dirty="0"/>
              <a:t>, </a:t>
            </a:r>
            <a:r>
              <a:rPr lang="en-US" altLang="zh-CN" sz="2800" dirty="0" smtClean="0"/>
              <a:t>H. </a:t>
            </a:r>
            <a:r>
              <a:rPr lang="en-US" altLang="zh-CN" sz="2800" dirty="0"/>
              <a:t>Zhao, </a:t>
            </a:r>
            <a:r>
              <a:rPr lang="en-US" altLang="zh-CN" sz="2800" dirty="0" smtClean="0"/>
              <a:t>J. </a:t>
            </a:r>
            <a:r>
              <a:rPr lang="en-US" altLang="zh-CN" sz="2800" dirty="0" err="1"/>
              <a:t>Sha</a:t>
            </a:r>
            <a:r>
              <a:rPr lang="en-US" altLang="zh-CN" sz="2800" dirty="0"/>
              <a:t>, and </a:t>
            </a:r>
            <a:r>
              <a:rPr lang="en-US" altLang="zh-CN" sz="2800" dirty="0" smtClean="0"/>
              <a:t>H. </a:t>
            </a:r>
            <a:r>
              <a:rPr lang="en-US" altLang="zh-CN" sz="2800" dirty="0" err="1" smtClean="0"/>
              <a:t>Zha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Department of EECS, Peking University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180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79512" y="836712"/>
            <a:ext cx="4301593" cy="54006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1. Broken trajectory</a:t>
            </a:r>
          </a:p>
          <a:p>
            <a:r>
              <a:rPr lang="en-US" altLang="zh-CN" sz="2800" dirty="0" smtClean="0"/>
              <a:t>2. Group trajectory</a:t>
            </a:r>
          </a:p>
          <a:p>
            <a:r>
              <a:rPr lang="en-US" altLang="zh-CN" sz="2800" dirty="0" smtClean="0"/>
              <a:t>3. Fragment trajectory</a:t>
            </a:r>
            <a:endParaRPr lang="en-US" altLang="zh-CN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Mistakes in Trajectory Data</a:t>
            </a:r>
            <a:endParaRPr lang="zh-CN" altLang="en-US" sz="4000" dirty="0"/>
          </a:p>
        </p:txBody>
      </p:sp>
      <p:pic>
        <p:nvPicPr>
          <p:cNvPr id="4098" name="Picture 2" descr="C:\Users\YPZhao\Desktop\video data\traj_group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54" y="3753376"/>
            <a:ext cx="2065776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PZhao\Desktop\video data\traj_group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3376"/>
            <a:ext cx="2072016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YPZhao\Desktop\video data\traj_frag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38" y="3753376"/>
            <a:ext cx="2040888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YPZhao\Desktop\video data\traj_se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04" y="657033"/>
            <a:ext cx="2067019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YPZhao\Desktop\video data\traj_seg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22" y="657033"/>
            <a:ext cx="2073874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5565253" y="3140968"/>
            <a:ext cx="3043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Broken trajectory</a:t>
            </a:r>
          </a:p>
        </p:txBody>
      </p:sp>
      <p:sp>
        <p:nvSpPr>
          <p:cNvPr id="18" name="矩形 17"/>
          <p:cNvSpPr/>
          <p:nvPr/>
        </p:nvSpPr>
        <p:spPr>
          <a:xfrm>
            <a:off x="827584" y="6237311"/>
            <a:ext cx="3587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Group trajectory</a:t>
            </a:r>
          </a:p>
        </p:txBody>
      </p:sp>
      <p:pic>
        <p:nvPicPr>
          <p:cNvPr id="4103" name="Picture 7" descr="C:\Users\YPZhao\Desktop\video data\traj_frag_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58" y="3753376"/>
            <a:ext cx="2053037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234051" y="6237312"/>
            <a:ext cx="3370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Fragment trajectory</a:t>
            </a:r>
          </a:p>
        </p:txBody>
      </p:sp>
    </p:spTree>
    <p:extLst>
      <p:ext uri="{BB962C8B-B14F-4D97-AF65-F5344CB8AC3E}">
        <p14:creationId xmlns:p14="http://schemas.microsoft.com/office/powerpoint/2010/main" val="38116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Background</a:t>
            </a:r>
          </a:p>
          <a:p>
            <a:r>
              <a:rPr lang="en-US" altLang="zh-CN" sz="2800" dirty="0" smtClean="0"/>
              <a:t>System overview</a:t>
            </a:r>
          </a:p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approach</a:t>
            </a:r>
          </a:p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 association</a:t>
            </a:r>
          </a:p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 labeling</a:t>
            </a:r>
          </a:p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 parameter optimization</a:t>
            </a:r>
          </a:p>
          <a:p>
            <a:r>
              <a:rPr lang="en-US" altLang="zh-CN" sz="2800" dirty="0" smtClean="0"/>
              <a:t>Experimental results</a:t>
            </a:r>
          </a:p>
          <a:p>
            <a:r>
              <a:rPr lang="en-US" altLang="zh-CN" sz="2800" dirty="0" smtClean="0"/>
              <a:t>Conclusion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Outline</a:t>
            </a:r>
            <a:endParaRPr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1187624" y="465313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Trajectory Association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07904" y="465313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Trajectory Labeling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156176" y="465313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Trajectory Parameter Optimization</a:t>
            </a:r>
            <a:endParaRPr lang="zh-CN" altLang="en-US" dirty="0"/>
          </a:p>
        </p:txBody>
      </p:sp>
      <p:sp>
        <p:nvSpPr>
          <p:cNvPr id="7" name="右箭头 6"/>
          <p:cNvSpPr/>
          <p:nvPr/>
        </p:nvSpPr>
        <p:spPr>
          <a:xfrm>
            <a:off x="2843808" y="5193196"/>
            <a:ext cx="720080" cy="36004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5364088" y="5195806"/>
            <a:ext cx="720080" cy="36004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5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Lab\Docs\My Paper\ICRA2011\draft in ENG\figure\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2" y="3367430"/>
            <a:ext cx="5400000" cy="219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07504" y="805052"/>
            <a:ext cx="8856984" cy="5720292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Trajectories of the same object are associated in a graph manner</a:t>
            </a:r>
          </a:p>
          <a:p>
            <a:pPr marL="118872" indent="0">
              <a:buNone/>
            </a:pPr>
            <a:endParaRPr lang="en-US" altLang="zh-CN" sz="2800" dirty="0" smtClean="0"/>
          </a:p>
          <a:p>
            <a:r>
              <a:rPr lang="en-US" altLang="zh-CN" sz="2800" dirty="0" smtClean="0"/>
              <a:t>Step1. generating initial interaction graph</a:t>
            </a:r>
          </a:p>
          <a:p>
            <a:pPr lvl="1"/>
            <a:r>
              <a:rPr lang="en-US" altLang="zh-CN" sz="2400" dirty="0" smtClean="0"/>
              <a:t>Input:					Output: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Trajectory Association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 descr="E:\Lab\Docs\My Paper\ICRA2011\draft in ENG\figure\split&amp;me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2" y="3181316"/>
            <a:ext cx="5400000" cy="247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2132" y="5579948"/>
            <a:ext cx="403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Split, merge and broken events detected</a:t>
            </a:r>
            <a:endParaRPr lang="zh-CN" altLang="en-US" b="1" dirty="0"/>
          </a:p>
        </p:txBody>
      </p:sp>
      <p:pic>
        <p:nvPicPr>
          <p:cNvPr id="17" name="Picture 5" descr="E:\Lab\Docs\My Paper\ICRA2011\draft in ENG\figure\initial_grap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72" y="3342956"/>
            <a:ext cx="3240000" cy="18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88762" y="5053489"/>
            <a:ext cx="2423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Initial interaction </a:t>
            </a:r>
            <a:r>
              <a:rPr lang="en-US" altLang="zh-CN" b="1" dirty="0" smtClean="0"/>
              <a:t>graph</a:t>
            </a:r>
            <a:endParaRPr lang="zh-CN" altLang="en-US" b="1" dirty="0"/>
          </a:p>
        </p:txBody>
      </p:sp>
      <p:sp>
        <p:nvSpPr>
          <p:cNvPr id="9" name="右箭头 8"/>
          <p:cNvSpPr/>
          <p:nvPr/>
        </p:nvSpPr>
        <p:spPr>
          <a:xfrm>
            <a:off x="4788024" y="4275378"/>
            <a:ext cx="756084" cy="54784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472608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Step2. merging nodes that corresponding to the same </a:t>
            </a:r>
            <a:r>
              <a:rPr lang="en-US" altLang="zh-CN" sz="2800" dirty="0"/>
              <a:t>target</a:t>
            </a:r>
            <a:endParaRPr lang="en-US" altLang="zh-CN" sz="2800" dirty="0" smtClean="0"/>
          </a:p>
          <a:p>
            <a:pPr lvl="1"/>
            <a:r>
              <a:rPr lang="en-US" altLang="zh-CN" sz="2400" dirty="0" smtClean="0"/>
              <a:t>Input:					Output: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en-US" altLang="zh-CN" sz="2800" dirty="0" smtClean="0"/>
              <a:t>In the end, a final interaction graph is generated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Trajectory Association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5" descr="E:\Lab\Docs\My Paper\ICRA2011\draft in ENG\figure\initial_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" y="2348880"/>
            <a:ext cx="3240000" cy="18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2009" y="4059413"/>
            <a:ext cx="2423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Initial interaction </a:t>
            </a:r>
            <a:r>
              <a:rPr lang="en-US" altLang="zh-CN" b="1" dirty="0" smtClean="0"/>
              <a:t>graph</a:t>
            </a:r>
            <a:endParaRPr lang="zh-CN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56176" y="4743186"/>
            <a:ext cx="18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Interaction graph</a:t>
            </a:r>
            <a:endParaRPr lang="zh-CN" altLang="en-US" b="1" dirty="0"/>
          </a:p>
        </p:txBody>
      </p:sp>
      <p:sp>
        <p:nvSpPr>
          <p:cNvPr id="4" name="右箭头 3"/>
          <p:cNvSpPr/>
          <p:nvPr/>
        </p:nvSpPr>
        <p:spPr>
          <a:xfrm>
            <a:off x="3851793" y="3154957"/>
            <a:ext cx="1512168" cy="54784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14" name="Picture 2" descr="E:\Lab\Docs\My Paper\ICRA2011\draft in ENG\figure\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05144"/>
            <a:ext cx="2880000" cy="239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832648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Possible trajectory: group, object and fragment.</a:t>
            </a:r>
          </a:p>
          <a:p>
            <a:r>
              <a:rPr lang="en-US" altLang="zh-CN" sz="2800" dirty="0"/>
              <a:t>Label definition</a:t>
            </a:r>
          </a:p>
          <a:p>
            <a:pPr marL="457200" lvl="1" indent="0">
              <a:buNone/>
            </a:pPr>
            <a:r>
              <a:rPr lang="en-US" altLang="zh-CN" sz="2400" i="1" dirty="0"/>
              <a:t>Group		</a:t>
            </a:r>
            <a:r>
              <a:rPr lang="en-US" altLang="zh-CN" sz="2400" i="1" dirty="0" smtClean="0"/>
              <a:t>Object		Fragment</a:t>
            </a: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sz="2800" dirty="0" smtClean="0"/>
              <a:t>By graph inference, all nodes are labeled in a global optimized way.</a:t>
            </a:r>
          </a:p>
          <a:p>
            <a:pPr lvl="1"/>
            <a:r>
              <a:rPr lang="en-US" altLang="zh-CN" sz="2400" dirty="0" smtClean="0"/>
              <a:t>Input:				Output:</a:t>
            </a:r>
            <a:endParaRPr lang="en-US" altLang="zh-CN" dirty="0" smtClean="0"/>
          </a:p>
          <a:p>
            <a:endParaRPr lang="en-US" altLang="zh-CN" sz="2800" dirty="0"/>
          </a:p>
          <a:p>
            <a:endParaRPr lang="en-US" altLang="zh-CN" sz="2800" dirty="0" smtClean="0"/>
          </a:p>
          <a:p>
            <a:endParaRPr lang="en-US" altLang="zh-CN" sz="2800" dirty="0"/>
          </a:p>
          <a:p>
            <a:endParaRPr lang="en-US" altLang="zh-CN" sz="2800" dirty="0" smtClean="0"/>
          </a:p>
          <a:p>
            <a:endParaRPr lang="en-US" altLang="zh-CN" sz="2800" dirty="0"/>
          </a:p>
          <a:p>
            <a:pPr marL="118872" indent="0">
              <a:buNone/>
            </a:pPr>
            <a:endParaRPr lang="en-US" altLang="zh-CN" sz="28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Trajectory </a:t>
            </a: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Labeling</a:t>
            </a:r>
            <a:endParaRPr lang="zh-CN" altLang="en-US" sz="4000" dirty="0"/>
          </a:p>
        </p:txBody>
      </p:sp>
      <p:sp>
        <p:nvSpPr>
          <p:cNvPr id="16" name="椭圆 15"/>
          <p:cNvSpPr/>
          <p:nvPr/>
        </p:nvSpPr>
        <p:spPr>
          <a:xfrm>
            <a:off x="1544266" y="1869418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3851920" y="1869418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</a:t>
            </a:r>
            <a:endParaRPr lang="zh-CN" altLang="en-US" dirty="0"/>
          </a:p>
        </p:txBody>
      </p:sp>
      <p:sp>
        <p:nvSpPr>
          <p:cNvPr id="18" name="椭圆 17"/>
          <p:cNvSpPr/>
          <p:nvPr/>
        </p:nvSpPr>
        <p:spPr>
          <a:xfrm>
            <a:off x="6084168" y="1869418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</a:t>
            </a:r>
            <a:endParaRPr lang="zh-CN" altLang="en-US" dirty="0"/>
          </a:p>
        </p:txBody>
      </p:sp>
      <p:pic>
        <p:nvPicPr>
          <p:cNvPr id="39" name="Picture 2" descr="E:\Lab\Docs\My Paper\ICRA2011\draft in ENG\figure\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2880000" cy="239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E:\Lab\Docs\My Paper\ICRA2011\draft in ENG\figure\lab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74" y="3933056"/>
            <a:ext cx="2880000" cy="24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右箭头 11"/>
          <p:cNvSpPr/>
          <p:nvPr/>
        </p:nvSpPr>
        <p:spPr>
          <a:xfrm>
            <a:off x="4427984" y="4880674"/>
            <a:ext cx="756084" cy="54784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Four relationships</a:t>
            </a:r>
          </a:p>
          <a:p>
            <a:pPr lvl="1"/>
            <a:r>
              <a:rPr lang="en-US" altLang="zh-CN" dirty="0" smtClean="0"/>
              <a:t>There are four types of relationships for one parent node and several child nodes in the interaction graph</a:t>
            </a:r>
          </a:p>
          <a:p>
            <a:pPr lvl="1"/>
            <a:endParaRPr lang="zh-CN" altLang="en-US" sz="2400" i="1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Trajectory Labeling</a:t>
            </a:r>
            <a:endParaRPr lang="zh-CN" altLang="en-US" sz="4000" dirty="0"/>
          </a:p>
        </p:txBody>
      </p:sp>
      <p:sp>
        <p:nvSpPr>
          <p:cNvPr id="4" name="椭圆 3"/>
          <p:cNvSpPr/>
          <p:nvPr/>
        </p:nvSpPr>
        <p:spPr>
          <a:xfrm>
            <a:off x="2426594" y="2339588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</a:t>
            </a: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2858642" y="3275692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1994546" y="3275692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</a:t>
            </a:r>
            <a:endParaRPr lang="zh-CN" altLang="en-US" dirty="0"/>
          </a:p>
        </p:txBody>
      </p:sp>
      <p:cxnSp>
        <p:nvCxnSpPr>
          <p:cNvPr id="20" name="直接箭头连接符 19"/>
          <p:cNvCxnSpPr>
            <a:stCxn id="4" idx="3"/>
            <a:endCxn id="6" idx="0"/>
          </p:cNvCxnSpPr>
          <p:nvPr/>
        </p:nvCxnSpPr>
        <p:spPr>
          <a:xfrm flipH="1">
            <a:off x="2174566" y="2646901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cxnSp>
        <p:nvCxnSpPr>
          <p:cNvPr id="22" name="直接箭头连接符 21"/>
          <p:cNvCxnSpPr>
            <a:stCxn id="4" idx="5"/>
            <a:endCxn id="5" idx="0"/>
          </p:cNvCxnSpPr>
          <p:nvPr/>
        </p:nvCxnSpPr>
        <p:spPr>
          <a:xfrm>
            <a:off x="2733907" y="2646901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23" name="椭圆 22"/>
          <p:cNvSpPr/>
          <p:nvPr/>
        </p:nvSpPr>
        <p:spPr>
          <a:xfrm>
            <a:off x="6151410" y="2339588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</a:t>
            </a:r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6583458" y="3275692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O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5719362" y="3275692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O</a:t>
            </a:r>
            <a:endParaRPr lang="zh-CN" altLang="en-US" dirty="0"/>
          </a:p>
        </p:txBody>
      </p:sp>
      <p:cxnSp>
        <p:nvCxnSpPr>
          <p:cNvPr id="26" name="直接箭头连接符 25"/>
          <p:cNvCxnSpPr>
            <a:stCxn id="23" idx="3"/>
            <a:endCxn id="25" idx="0"/>
          </p:cNvCxnSpPr>
          <p:nvPr/>
        </p:nvCxnSpPr>
        <p:spPr>
          <a:xfrm flipH="1">
            <a:off x="5899382" y="2646901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cxnSp>
        <p:nvCxnSpPr>
          <p:cNvPr id="27" name="直接箭头连接符 26"/>
          <p:cNvCxnSpPr>
            <a:stCxn id="23" idx="5"/>
            <a:endCxn id="24" idx="0"/>
          </p:cNvCxnSpPr>
          <p:nvPr/>
        </p:nvCxnSpPr>
        <p:spPr>
          <a:xfrm>
            <a:off x="6458723" y="2646901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28" name="椭圆 27"/>
          <p:cNvSpPr/>
          <p:nvPr/>
        </p:nvSpPr>
        <p:spPr>
          <a:xfrm>
            <a:off x="2354586" y="4427820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</a:t>
            </a:r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2786634" y="5363924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</a:t>
            </a:r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1922538" y="5363924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</a:t>
            </a:r>
            <a:endParaRPr lang="zh-CN" altLang="en-US" dirty="0"/>
          </a:p>
        </p:txBody>
      </p:sp>
      <p:cxnSp>
        <p:nvCxnSpPr>
          <p:cNvPr id="31" name="直接箭头连接符 30"/>
          <p:cNvCxnSpPr>
            <a:stCxn id="28" idx="3"/>
            <a:endCxn id="30" idx="0"/>
          </p:cNvCxnSpPr>
          <p:nvPr/>
        </p:nvCxnSpPr>
        <p:spPr>
          <a:xfrm flipH="1">
            <a:off x="2102558" y="4735133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cxnSp>
        <p:nvCxnSpPr>
          <p:cNvPr id="32" name="直接箭头连接符 31"/>
          <p:cNvCxnSpPr>
            <a:stCxn id="28" idx="5"/>
            <a:endCxn id="29" idx="0"/>
          </p:cNvCxnSpPr>
          <p:nvPr/>
        </p:nvCxnSpPr>
        <p:spPr>
          <a:xfrm>
            <a:off x="2661899" y="4735133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33" name="椭圆 32"/>
          <p:cNvSpPr/>
          <p:nvPr/>
        </p:nvSpPr>
        <p:spPr>
          <a:xfrm>
            <a:off x="6156176" y="4427820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</a:t>
            </a:r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6588224" y="5363924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</a:t>
            </a:r>
            <a:endParaRPr lang="zh-CN" altLang="en-US" dirty="0"/>
          </a:p>
        </p:txBody>
      </p:sp>
      <p:sp>
        <p:nvSpPr>
          <p:cNvPr id="35" name="椭圆 34"/>
          <p:cNvSpPr/>
          <p:nvPr/>
        </p:nvSpPr>
        <p:spPr>
          <a:xfrm>
            <a:off x="5724128" y="5363924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</a:t>
            </a:r>
            <a:endParaRPr lang="zh-CN" altLang="en-US" dirty="0"/>
          </a:p>
        </p:txBody>
      </p:sp>
      <p:cxnSp>
        <p:nvCxnSpPr>
          <p:cNvPr id="36" name="直接箭头连接符 35"/>
          <p:cNvCxnSpPr>
            <a:stCxn id="33" idx="3"/>
            <a:endCxn id="35" idx="0"/>
          </p:cNvCxnSpPr>
          <p:nvPr/>
        </p:nvCxnSpPr>
        <p:spPr>
          <a:xfrm flipH="1">
            <a:off x="5904148" y="4735133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cxnSp>
        <p:nvCxnSpPr>
          <p:cNvPr id="37" name="直接箭头连接符 36"/>
          <p:cNvCxnSpPr>
            <a:stCxn id="33" idx="5"/>
            <a:endCxn id="34" idx="0"/>
          </p:cNvCxnSpPr>
          <p:nvPr/>
        </p:nvCxnSpPr>
        <p:spPr>
          <a:xfrm>
            <a:off x="6463489" y="4735133"/>
            <a:ext cx="304755" cy="6287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1706514" y="36264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(1) </a:t>
            </a:r>
            <a:r>
              <a:rPr lang="en-US" altLang="zh-CN" b="1" i="1" dirty="0" smtClean="0"/>
              <a:t>Group-Group</a:t>
            </a:r>
            <a:endParaRPr lang="zh-CN" altLang="en-US" b="1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5431330" y="363573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(2) </a:t>
            </a:r>
            <a:r>
              <a:rPr lang="en-US" altLang="zh-CN" b="1" i="1" dirty="0" smtClean="0"/>
              <a:t>Group-Object</a:t>
            </a:r>
            <a:endParaRPr lang="zh-CN" altLang="en-US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1490490" y="57146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(3) </a:t>
            </a:r>
            <a:r>
              <a:rPr lang="en-US" altLang="zh-CN" b="1" i="1" dirty="0" smtClean="0"/>
              <a:t>Object-Fragment</a:t>
            </a:r>
            <a:endParaRPr lang="zh-CN" altLang="en-US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148064" y="57239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(4) </a:t>
            </a:r>
            <a:r>
              <a:rPr lang="en-US" altLang="zh-CN" b="1" i="1" dirty="0"/>
              <a:t>Fragment</a:t>
            </a:r>
            <a:r>
              <a:rPr lang="en-US" altLang="zh-CN" b="1" i="1" dirty="0" smtClean="0"/>
              <a:t>-Fragment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27118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8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Two conditions</a:t>
            </a:r>
          </a:p>
          <a:p>
            <a:pPr lvl="1"/>
            <a:r>
              <a:rPr lang="en-US" altLang="zh-CN" sz="2400" dirty="0" smtClean="0"/>
              <a:t>Condition1. Shape Coherency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Condition2. Motion Coherency</a:t>
            </a:r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Trajectory 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Labeling</a:t>
            </a:r>
            <a:endParaRPr lang="zh-CN" altLang="en-US" sz="4000" dirty="0"/>
          </a:p>
        </p:txBody>
      </p:sp>
      <p:sp>
        <p:nvSpPr>
          <p:cNvPr id="39" name="矩形 38"/>
          <p:cNvSpPr/>
          <p:nvPr/>
        </p:nvSpPr>
        <p:spPr>
          <a:xfrm>
            <a:off x="1835696" y="2492896"/>
            <a:ext cx="2088232" cy="1224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123728" y="2582085"/>
            <a:ext cx="1440160" cy="2160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L 形 40"/>
          <p:cNvSpPr/>
          <p:nvPr/>
        </p:nvSpPr>
        <p:spPr>
          <a:xfrm>
            <a:off x="1907704" y="3086141"/>
            <a:ext cx="1224136" cy="576064"/>
          </a:xfrm>
          <a:prstGeom prst="corner">
            <a:avLst>
              <a:gd name="adj1" fmla="val 30403"/>
              <a:gd name="adj2" fmla="val 3040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3707904" y="2582085"/>
            <a:ext cx="144016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839255" y="3717032"/>
            <a:ext cx="20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i="1" dirty="0">
                <a:solidFill>
                  <a:srgbClr val="FF0000"/>
                </a:solidFill>
              </a:rPr>
              <a:t>o</a:t>
            </a:r>
            <a:r>
              <a:rPr lang="en-US" altLang="zh-CN" i="1" dirty="0" smtClean="0">
                <a:solidFill>
                  <a:srgbClr val="FF0000"/>
                </a:solidFill>
              </a:rPr>
              <a:t>bject</a:t>
            </a:r>
            <a:r>
              <a:rPr lang="en-US" altLang="zh-CN" dirty="0" smtClean="0"/>
              <a:t>’s </a:t>
            </a:r>
            <a:r>
              <a:rPr lang="en-US" altLang="zh-CN" dirty="0"/>
              <a:t>c</a:t>
            </a:r>
            <a:r>
              <a:rPr lang="en-US" altLang="zh-CN" dirty="0" smtClean="0"/>
              <a:t>ontour</a:t>
            </a:r>
            <a:endParaRPr lang="zh-CN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03989" y="270892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solidFill>
                  <a:srgbClr val="FF0000"/>
                </a:solidFill>
              </a:rPr>
              <a:t>Fragments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cxnSp>
        <p:nvCxnSpPr>
          <p:cNvPr id="52" name="直接箭头连接符 51"/>
          <p:cNvCxnSpPr>
            <a:stCxn id="51" idx="3"/>
            <a:endCxn id="40" idx="1"/>
          </p:cNvCxnSpPr>
          <p:nvPr/>
        </p:nvCxnSpPr>
        <p:spPr>
          <a:xfrm flipV="1">
            <a:off x="1519386" y="2690097"/>
            <a:ext cx="604342" cy="2034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51" idx="3"/>
            <a:endCxn id="49" idx="1"/>
          </p:cNvCxnSpPr>
          <p:nvPr/>
        </p:nvCxnSpPr>
        <p:spPr>
          <a:xfrm>
            <a:off x="1519386" y="2893586"/>
            <a:ext cx="2188518" cy="2285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51" idx="3"/>
            <a:endCxn id="41" idx="2"/>
          </p:cNvCxnSpPr>
          <p:nvPr/>
        </p:nvCxnSpPr>
        <p:spPr>
          <a:xfrm>
            <a:off x="1519386" y="2893586"/>
            <a:ext cx="388318" cy="4805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6660232" y="2584305"/>
            <a:ext cx="1440160" cy="2160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L 形 55"/>
          <p:cNvSpPr/>
          <p:nvPr/>
        </p:nvSpPr>
        <p:spPr>
          <a:xfrm>
            <a:off x="6444208" y="3088361"/>
            <a:ext cx="1224136" cy="576064"/>
          </a:xfrm>
          <a:prstGeom prst="corner">
            <a:avLst>
              <a:gd name="adj1" fmla="val 30403"/>
              <a:gd name="adj2" fmla="val 3040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8244408" y="2584305"/>
            <a:ext cx="144016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4840493" y="271114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solidFill>
                  <a:srgbClr val="FF0000"/>
                </a:solidFill>
              </a:rPr>
              <a:t>Fragments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cxnSp>
        <p:nvCxnSpPr>
          <p:cNvPr id="59" name="直接箭头连接符 58"/>
          <p:cNvCxnSpPr>
            <a:stCxn id="58" idx="3"/>
            <a:endCxn id="55" idx="1"/>
          </p:cNvCxnSpPr>
          <p:nvPr/>
        </p:nvCxnSpPr>
        <p:spPr>
          <a:xfrm flipV="1">
            <a:off x="6055890" y="2692317"/>
            <a:ext cx="604342" cy="2034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58" idx="3"/>
            <a:endCxn id="57" idx="1"/>
          </p:cNvCxnSpPr>
          <p:nvPr/>
        </p:nvCxnSpPr>
        <p:spPr>
          <a:xfrm>
            <a:off x="6055890" y="2895806"/>
            <a:ext cx="2188518" cy="2285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58" idx="3"/>
            <a:endCxn id="56" idx="2"/>
          </p:cNvCxnSpPr>
          <p:nvPr/>
        </p:nvCxnSpPr>
        <p:spPr>
          <a:xfrm>
            <a:off x="6055890" y="2895806"/>
            <a:ext cx="388318" cy="4805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8316416" y="3124365"/>
            <a:ext cx="55652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6856717" y="3520409"/>
            <a:ext cx="55652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7308304" y="2656313"/>
            <a:ext cx="55652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991010" y="3664425"/>
            <a:ext cx="152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Motion vector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8229" y="4797152"/>
            <a:ext cx="6716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Trajectory labeling based on the </a:t>
            </a:r>
          </a:p>
          <a:p>
            <a:pPr algn="ctr"/>
            <a:r>
              <a:rPr lang="en-US" altLang="zh-CN" sz="3200" b="1" dirty="0" smtClean="0"/>
              <a:t>four relationships and two conditions!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81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9" grpId="0" animBg="1"/>
      <p:bldP spid="50" grpId="0"/>
      <p:bldP spid="51" grpId="0"/>
      <p:bldP spid="55" grpId="0" animBg="1"/>
      <p:bldP spid="56" grpId="0" animBg="1"/>
      <p:bldP spid="57" grpId="0" animBg="1"/>
      <p:bldP spid="58" grpId="0"/>
      <p:bldP spid="6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Generate an </a:t>
            </a:r>
            <a:r>
              <a:rPr lang="en-US" altLang="zh-CN" sz="2800" dirty="0"/>
              <a:t>optimized estimation to trajectory </a:t>
            </a:r>
            <a:r>
              <a:rPr lang="en-US" altLang="zh-CN" sz="2800" dirty="0" smtClean="0"/>
              <a:t>parameters using EM Algorithm</a:t>
            </a:r>
          </a:p>
          <a:p>
            <a:pPr lvl="1"/>
            <a:r>
              <a:rPr lang="en-US" altLang="zh-CN" sz="2400" dirty="0" smtClean="0"/>
              <a:t>Input					Output</a:t>
            </a:r>
            <a:endParaRPr lang="en-US" altLang="zh-CN" sz="2400" dirty="0"/>
          </a:p>
          <a:p>
            <a:pPr marL="457200" lvl="1" indent="0">
              <a:buNone/>
            </a:pPr>
            <a:endParaRPr lang="en-US" altLang="zh-CN" sz="2600" dirty="0" smtClean="0"/>
          </a:p>
          <a:p>
            <a:pPr marL="457200" lvl="1" indent="0">
              <a:buNone/>
            </a:pPr>
            <a:endParaRPr lang="en-US" altLang="zh-CN" sz="2600" dirty="0"/>
          </a:p>
          <a:p>
            <a:pPr marL="457200" lvl="1" indent="0">
              <a:buNone/>
            </a:pPr>
            <a:endParaRPr lang="en-US" altLang="zh-CN" sz="2600" dirty="0" smtClean="0"/>
          </a:p>
          <a:p>
            <a:pPr marL="457200" lvl="1" indent="0">
              <a:buNone/>
            </a:pPr>
            <a:endParaRPr lang="en-US" altLang="zh-CN" sz="2600" dirty="0"/>
          </a:p>
          <a:p>
            <a:pPr marL="457200" lvl="1" indent="0">
              <a:buNone/>
            </a:pPr>
            <a:endParaRPr lang="en-US" altLang="zh-CN" sz="2600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lvl="1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Trajectory Parameter 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ptimization</a:t>
            </a:r>
          </a:p>
        </p:txBody>
      </p:sp>
      <p:pic>
        <p:nvPicPr>
          <p:cNvPr id="6147" name="Picture 3" descr="E:\Lab\Docs\My Paper\ITSC2011\draft in ENG\figure\frag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12957"/>
            <a:ext cx="330525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Lab\Docs\My Paper\ITSC2011\draft in ENG\figure\fragment_op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21" y="2276872"/>
            <a:ext cx="3323467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Lab\Docs\My Paper\ITSC2011\draft in ENG\figure\grou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4" y="4365104"/>
            <a:ext cx="332244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Lab\Docs\My Paper\ITSC2011\draft in ENG\figure\group_o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21" y="4365104"/>
            <a:ext cx="332244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YPZhao\Desktop\ITSC_zhao\figure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21" y="2498094"/>
            <a:ext cx="1335087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PZhao\Desktop\ITSC_zhao\figure\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50241"/>
            <a:ext cx="1389063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右箭头 17"/>
          <p:cNvSpPr/>
          <p:nvPr/>
        </p:nvSpPr>
        <p:spPr>
          <a:xfrm>
            <a:off x="4682951" y="2992949"/>
            <a:ext cx="756084" cy="54784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4682951" y="5081180"/>
            <a:ext cx="756084" cy="54784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Background</a:t>
            </a:r>
          </a:p>
          <a:p>
            <a:r>
              <a:rPr lang="en-US" altLang="zh-CN" sz="2800" dirty="0" smtClean="0"/>
              <a:t>System overview</a:t>
            </a:r>
          </a:p>
          <a:p>
            <a:r>
              <a:rPr lang="en-US" altLang="zh-CN" sz="2800" dirty="0" smtClean="0"/>
              <a:t>Our approach</a:t>
            </a:r>
          </a:p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results</a:t>
            </a:r>
          </a:p>
          <a:p>
            <a:r>
              <a:rPr lang="en-US" altLang="zh-CN" sz="2800" dirty="0" smtClean="0"/>
              <a:t>Conclusion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Outline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937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/>
              <a:t>Experimental </a:t>
            </a:r>
            <a:r>
              <a:rPr lang="en-US" altLang="zh-CN" sz="3200" dirty="0" smtClean="0"/>
              <a:t>Results — Statistics</a:t>
            </a:r>
            <a:endParaRPr lang="zh-CN" altLang="en-US" sz="3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551771"/>
              </p:ext>
            </p:extLst>
          </p:nvPr>
        </p:nvGraphicFramePr>
        <p:xfrm>
          <a:off x="2123728" y="4005064"/>
          <a:ext cx="4968553" cy="2352933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3219062"/>
                <a:gridCol w="1749491"/>
              </a:tblGrid>
              <a:tr h="5681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07:00~07:20, a.m.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Frames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44785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Trajectories before processing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Trajectories after processing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4195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 trajectories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Fragment trajectories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1033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Broken trajectories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09" y="764705"/>
            <a:ext cx="4098342" cy="30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51978" r="34940" b="2823"/>
          <a:stretch>
            <a:fillRect/>
          </a:stretch>
        </p:blipFill>
        <p:spPr bwMode="auto">
          <a:xfrm>
            <a:off x="4231459" y="764704"/>
            <a:ext cx="1273384" cy="121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445772" y="1336205"/>
            <a:ext cx="1748626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5303022" y="1336205"/>
            <a:ext cx="0" cy="43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V="1">
            <a:off x="4412434" y="1736254"/>
            <a:ext cx="1748626" cy="285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9"/>
          <p:cNvSpPr>
            <a:spLocks noChangeArrowheads="1"/>
          </p:cNvSpPr>
          <p:nvPr/>
        </p:nvSpPr>
        <p:spPr bwMode="auto">
          <a:xfrm>
            <a:off x="5445896" y="1407643"/>
            <a:ext cx="521607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>
                <a:latin typeface="Times New Roman" pitchFamily="18" charset="0"/>
                <a:ea typeface="黑体" pitchFamily="49" charset="-122"/>
                <a:cs typeface="Times New Roman" pitchFamily="18" charset="0"/>
                <a:sym typeface="黑体" pitchFamily="49" charset="-122"/>
              </a:rPr>
              <a:t>40 cm</a:t>
            </a:r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7723"/>
            <a:ext cx="3755519" cy="2852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r>
              <a:rPr lang="en-US" altLang="zh-CN" sz="2800" dirty="0" smtClean="0"/>
              <a:t>System overview</a:t>
            </a:r>
          </a:p>
          <a:p>
            <a:r>
              <a:rPr lang="en-US" altLang="zh-CN" sz="2800" dirty="0" smtClean="0"/>
              <a:t>Our approach</a:t>
            </a:r>
          </a:p>
          <a:p>
            <a:r>
              <a:rPr lang="en-US" altLang="zh-CN" sz="2800" dirty="0" smtClean="0"/>
              <a:t>Experimental results</a:t>
            </a:r>
          </a:p>
          <a:p>
            <a:r>
              <a:rPr lang="en-US" altLang="zh-CN" sz="2800" dirty="0" smtClean="0"/>
              <a:t>Conclusion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Outline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00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j_se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1412776"/>
            <a:ext cx="3514073" cy="5040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Experimental Results — </a:t>
            </a:r>
            <a:r>
              <a:rPr lang="en-US" altLang="zh-CN" sz="3200" dirty="0" smtClean="0"/>
              <a:t>Broken </a:t>
            </a:r>
            <a:r>
              <a:rPr lang="en-US" altLang="zh-CN" sz="3200" dirty="0"/>
              <a:t>T</a:t>
            </a:r>
            <a:r>
              <a:rPr lang="en-US" altLang="zh-CN" sz="3200" dirty="0" smtClean="0"/>
              <a:t>rajectories</a:t>
            </a:r>
            <a:endParaRPr lang="zh-CN" altLang="en-US" sz="3200" dirty="0"/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179512" y="836712"/>
            <a:ext cx="8712968" cy="540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altLang="zh-CN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90888" y="951109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Before processing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43790" y="951110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After processing</a:t>
            </a:r>
            <a:endParaRPr lang="zh-CN" altLang="en-US" sz="2400" dirty="0"/>
          </a:p>
        </p:txBody>
      </p:sp>
      <p:pic>
        <p:nvPicPr>
          <p:cNvPr id="9" name="opt_se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0796" y="1423069"/>
            <a:ext cx="351455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j_group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1413296"/>
            <a:ext cx="3514074" cy="5040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Experimental Results — </a:t>
            </a:r>
            <a:r>
              <a:rPr lang="en-US" altLang="zh-CN" sz="3200" dirty="0" smtClean="0"/>
              <a:t>Group </a:t>
            </a:r>
            <a:r>
              <a:rPr lang="en-US" altLang="zh-CN" sz="3200" dirty="0"/>
              <a:t>T</a:t>
            </a:r>
            <a:r>
              <a:rPr lang="en-US" altLang="zh-CN" sz="3200" dirty="0" smtClean="0"/>
              <a:t>rajectories</a:t>
            </a:r>
            <a:endParaRPr lang="zh-CN" altLang="en-US" sz="3200" dirty="0"/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179512" y="836712"/>
            <a:ext cx="8712968" cy="540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altLang="zh-CN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90888" y="951109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Before processing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790" y="951110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After processing</a:t>
            </a:r>
            <a:endParaRPr lang="zh-CN" altLang="en-US" sz="2400" dirty="0"/>
          </a:p>
        </p:txBody>
      </p:sp>
      <p:pic>
        <p:nvPicPr>
          <p:cNvPr id="10" name="opt_group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5875" y="1412774"/>
            <a:ext cx="351455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Experimental Results — </a:t>
            </a:r>
            <a:r>
              <a:rPr lang="en-US" altLang="zh-CN" sz="3200" dirty="0" smtClean="0"/>
              <a:t>Fragment </a:t>
            </a:r>
            <a:r>
              <a:rPr lang="en-US" altLang="zh-CN" sz="3200" dirty="0"/>
              <a:t>T</a:t>
            </a:r>
            <a:r>
              <a:rPr lang="en-US" altLang="zh-CN" sz="3200" dirty="0" smtClean="0"/>
              <a:t>rajectories</a:t>
            </a:r>
            <a:endParaRPr lang="zh-CN" altLang="en-US" sz="3200" dirty="0"/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179512" y="836712"/>
            <a:ext cx="8712968" cy="540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altLang="zh-CN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90888" y="951109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Before processing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790" y="951110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After processing</a:t>
            </a:r>
            <a:endParaRPr lang="zh-CN" altLang="en-US" sz="2400" dirty="0"/>
          </a:p>
        </p:txBody>
      </p:sp>
      <p:pic>
        <p:nvPicPr>
          <p:cNvPr id="10" name="opt_fra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962" y="1412774"/>
            <a:ext cx="3470226" cy="5040000"/>
          </a:xfrm>
          <a:prstGeom prst="rect">
            <a:avLst/>
          </a:prstGeom>
        </p:spPr>
      </p:pic>
      <p:pic>
        <p:nvPicPr>
          <p:cNvPr id="4" name="traj_frag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68.01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943" y="1412775"/>
            <a:ext cx="3469630" cy="5040000"/>
          </a:xfrm>
        </p:spPr>
      </p:pic>
    </p:spTree>
    <p:extLst>
      <p:ext uri="{BB962C8B-B14F-4D97-AF65-F5344CB8AC3E}">
        <p14:creationId xmlns:p14="http://schemas.microsoft.com/office/powerpoint/2010/main" val="18772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Background</a:t>
            </a:r>
          </a:p>
          <a:p>
            <a:r>
              <a:rPr lang="en-US" altLang="zh-CN" sz="2800" dirty="0" smtClean="0"/>
              <a:t>System overview</a:t>
            </a:r>
          </a:p>
          <a:p>
            <a:r>
              <a:rPr lang="en-US" altLang="zh-CN" sz="2800" dirty="0" smtClean="0"/>
              <a:t>Our approach</a:t>
            </a:r>
          </a:p>
          <a:p>
            <a:r>
              <a:rPr lang="en-US" altLang="zh-CN" sz="2800" dirty="0" smtClean="0"/>
              <a:t>Experimental results</a:t>
            </a:r>
          </a:p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Outline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937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A </a:t>
            </a:r>
            <a:r>
              <a:rPr lang="en-US" altLang="zh-CN" sz="2800" dirty="0" smtClean="0"/>
              <a:t>trajectory processing </a:t>
            </a:r>
            <a:r>
              <a:rPr lang="en-US" altLang="zh-CN" sz="2800" dirty="0"/>
              <a:t>algorithm is </a:t>
            </a:r>
            <a:r>
              <a:rPr lang="en-US" altLang="zh-CN" sz="2800" dirty="0" smtClean="0"/>
              <a:t>developed</a:t>
            </a:r>
          </a:p>
          <a:p>
            <a:pPr lvl="1"/>
            <a:r>
              <a:rPr lang="en-US" altLang="zh-CN" sz="2400" dirty="0" smtClean="0"/>
              <a:t>The effectiveness of our approach is demonstrated in </a:t>
            </a:r>
            <a:r>
              <a:rPr lang="en-US" altLang="zh-CN" sz="2400" dirty="0"/>
              <a:t>real </a:t>
            </a:r>
            <a:r>
              <a:rPr lang="en-US" altLang="zh-CN" sz="2400" dirty="0" smtClean="0"/>
              <a:t>intersection environment</a:t>
            </a:r>
          </a:p>
          <a:p>
            <a:pPr lvl="1"/>
            <a:r>
              <a:rPr lang="en-US" altLang="zh-CN" sz="2400" dirty="0" smtClean="0"/>
              <a:t>As a general method, the algorithm can be applied to other systems as well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Future work</a:t>
            </a:r>
          </a:p>
          <a:p>
            <a:pPr lvl="1"/>
            <a:r>
              <a:rPr lang="en-US" altLang="zh-CN" sz="2400" dirty="0" smtClean="0"/>
              <a:t>More experiments are required</a:t>
            </a:r>
          </a:p>
          <a:p>
            <a:pPr lvl="1"/>
            <a:r>
              <a:rPr lang="en-US" altLang="zh-CN" sz="2400" dirty="0" smtClean="0"/>
              <a:t>The  performance of trajectory parameter optimization needs improvement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Conclusion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170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endParaRPr lang="en-US" altLang="zh-CN" sz="8000" dirty="0" smtClean="0"/>
          </a:p>
          <a:p>
            <a:pPr marL="118872" indent="0" algn="ctr">
              <a:buNone/>
            </a:pPr>
            <a:r>
              <a:rPr lang="en-US" altLang="zh-CN" sz="8000" dirty="0" smtClean="0"/>
              <a:t>Thank you</a:t>
            </a:r>
            <a:endParaRPr lang="zh-CN" altLang="en-US" sz="8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3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496" y="836712"/>
            <a:ext cx="9145016" cy="72008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For 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applications like:</a:t>
            </a:r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Background</a:t>
            </a:r>
            <a:endParaRPr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400115" y="4824596"/>
            <a:ext cx="8342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/>
              <a:t>Trajectories of good quality are required!</a:t>
            </a:r>
            <a:endParaRPr lang="zh-CN" alt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80" y="2061088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" y="2061088"/>
            <a:ext cx="2886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37" y="2061088"/>
            <a:ext cx="288166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556792"/>
            <a:ext cx="253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Trajectory analysis</a:t>
            </a:r>
            <a:endParaRPr lang="zh-CN" alt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97236" y="1556792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Scene modeling</a:t>
            </a:r>
            <a:endParaRPr lang="zh-CN" alt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04658" y="1556792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Abnormal detection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926171" y="4221088"/>
            <a:ext cx="2133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X. Wang, CVPR 2008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11960" y="4221088"/>
            <a:ext cx="190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X. Dan, ICPR 2004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206701" y="4221088"/>
            <a:ext cx="190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X. Dan, ICPR 2004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29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The trajectories are provided by moving object tracking systems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Background</a:t>
            </a:r>
            <a:endParaRPr lang="zh-CN" altLang="en-US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15" y="2276721"/>
            <a:ext cx="2616421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54132"/>
            <a:ext cx="309188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926171" y="4581128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</a:t>
            </a:r>
            <a:r>
              <a:rPr lang="en-US" altLang="zh-CN" dirty="0" smtClean="0"/>
              <a:t>. Kim, CVPR 2008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454983" y="4581128"/>
            <a:ext cx="241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R. Rad, PR Letters 2005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236296" y="4581128"/>
            <a:ext cx="190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X. Dan, ICPR 2004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76720"/>
            <a:ext cx="2952328" cy="23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9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18002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Some </a:t>
            </a:r>
            <a:r>
              <a:rPr lang="en-US" altLang="zh-CN" sz="2800" dirty="0"/>
              <a:t>erroneous </a:t>
            </a:r>
            <a:r>
              <a:rPr lang="en-US" altLang="zh-CN" sz="2800" dirty="0" smtClean="0"/>
              <a:t>moving object detection and tracking  r</a:t>
            </a:r>
            <a:r>
              <a:rPr lang="en-US" altLang="zh-CN" sz="2800" dirty="0"/>
              <a:t>educe the </a:t>
            </a:r>
            <a:r>
              <a:rPr lang="en-US" altLang="zh-CN" sz="2800" dirty="0" smtClean="0"/>
              <a:t>quality of trajectories:</a:t>
            </a:r>
          </a:p>
          <a:p>
            <a:endParaRPr lang="en-US" altLang="zh-CN" sz="2800" dirty="0"/>
          </a:p>
          <a:p>
            <a:endParaRPr lang="en-US" altLang="zh-CN" sz="2800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Background</a:t>
            </a:r>
            <a:endParaRPr lang="zh-CN" alt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9" y="4238844"/>
            <a:ext cx="3173808" cy="221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88" y="1902023"/>
            <a:ext cx="3173809" cy="20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8" y="1902023"/>
            <a:ext cx="3173809" cy="20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27" y="4238518"/>
            <a:ext cx="3173808" cy="221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569767" y="2859604"/>
            <a:ext cx="1427566" cy="6265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75856" y="2910135"/>
            <a:ext cx="408789" cy="6265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51720" y="5307876"/>
            <a:ext cx="1211542" cy="6265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18125" y="5157192"/>
            <a:ext cx="1211542" cy="6265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381" y="271520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Merge</a:t>
            </a:r>
            <a:endParaRPr lang="zh-CN" alt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29381" y="5115094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Split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66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Therefore, a </a:t>
            </a:r>
            <a:r>
              <a:rPr lang="en-US" altLang="zh-CN" sz="2800" dirty="0" smtClean="0">
                <a:solidFill>
                  <a:srgbClr val="FF0000"/>
                </a:solidFill>
              </a:rPr>
              <a:t>trajectory processing</a:t>
            </a:r>
            <a:r>
              <a:rPr lang="en-US" altLang="zh-CN" sz="2800" dirty="0" smtClean="0"/>
              <a:t> method that improves the quality of trajectories </a:t>
            </a:r>
            <a:r>
              <a:rPr lang="en-US" altLang="zh-CN" sz="2800" dirty="0"/>
              <a:t>is </a:t>
            </a:r>
            <a:r>
              <a:rPr lang="en-US" altLang="zh-CN" sz="2800" dirty="0" smtClean="0"/>
              <a:t>necessary</a:t>
            </a:r>
            <a:endParaRPr lang="en-US" altLang="zh-CN" dirty="0"/>
          </a:p>
          <a:p>
            <a:pPr lvl="1"/>
            <a:r>
              <a:rPr lang="en-US" altLang="zh-CN" sz="2400" dirty="0" smtClean="0"/>
              <a:t>Handle mistakes in tracking results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Provide </a:t>
            </a:r>
            <a:r>
              <a:rPr lang="en-US" altLang="zh-CN" sz="2400" dirty="0"/>
              <a:t>better input data for </a:t>
            </a:r>
            <a:r>
              <a:rPr lang="en-US" altLang="zh-CN" sz="2400" dirty="0" smtClean="0"/>
              <a:t>following applications</a:t>
            </a:r>
            <a:endParaRPr lang="zh-CN" altLang="en-US" sz="2400" dirty="0"/>
          </a:p>
          <a:p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Background</a:t>
            </a:r>
            <a:endParaRPr lang="zh-CN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683568" y="3861048"/>
            <a:ext cx="202644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Moving Object Detection/Tracking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35896" y="3861048"/>
            <a:ext cx="1656184" cy="14401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Trajectory Processing</a:t>
            </a:r>
            <a:endParaRPr lang="zh-CN" altLang="en-US" sz="2400" b="1" dirty="0"/>
          </a:p>
        </p:txBody>
      </p:sp>
      <p:sp>
        <p:nvSpPr>
          <p:cNvPr id="6" name="矩形 5"/>
          <p:cNvSpPr/>
          <p:nvPr/>
        </p:nvSpPr>
        <p:spPr>
          <a:xfrm>
            <a:off x="6166400" y="3861048"/>
            <a:ext cx="2294032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altLang="zh-CN" dirty="0" smtClean="0"/>
              <a:t>Trajectory Analysis / Scene Modeling</a:t>
            </a:r>
            <a:endParaRPr lang="zh-CN" altLang="en-US" dirty="0"/>
          </a:p>
        </p:txBody>
      </p:sp>
      <p:sp>
        <p:nvSpPr>
          <p:cNvPr id="9" name="右箭头 8"/>
          <p:cNvSpPr/>
          <p:nvPr/>
        </p:nvSpPr>
        <p:spPr>
          <a:xfrm>
            <a:off x="2854032" y="4401108"/>
            <a:ext cx="720080" cy="36004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374312" y="4403718"/>
            <a:ext cx="720080" cy="36004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Background</a:t>
            </a:r>
          </a:p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overview</a:t>
            </a:r>
          </a:p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setting</a:t>
            </a:r>
          </a:p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data</a:t>
            </a:r>
          </a:p>
          <a:p>
            <a:r>
              <a:rPr lang="en-US" altLang="zh-CN" sz="2800" dirty="0" smtClean="0"/>
              <a:t>Our approach</a:t>
            </a:r>
          </a:p>
          <a:p>
            <a:r>
              <a:rPr lang="en-US" altLang="zh-CN" sz="2800" dirty="0" smtClean="0"/>
              <a:t>Experimental results</a:t>
            </a:r>
          </a:p>
          <a:p>
            <a:r>
              <a:rPr lang="en-US" altLang="zh-CN" sz="2800" dirty="0" smtClean="0"/>
              <a:t>Conclusion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Outline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937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84168" y="1268760"/>
            <a:ext cx="2952328" cy="1008112"/>
          </a:xfrm>
        </p:spPr>
        <p:txBody>
          <a:bodyPr>
            <a:noAutofit/>
          </a:bodyPr>
          <a:lstStyle/>
          <a:p>
            <a:r>
              <a:rPr lang="en-US" altLang="zh-CN" sz="2200" dirty="0" smtClean="0"/>
              <a:t>Horizontal profiling of the intersection.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/>
              <a:t>System </a:t>
            </a:r>
            <a:r>
              <a:rPr lang="en-US" altLang="zh-CN" sz="4000" dirty="0" smtClean="0"/>
              <a:t>Setting</a:t>
            </a:r>
            <a:endParaRPr lang="zh-CN" altLang="en-US" sz="4000" dirty="0"/>
          </a:p>
        </p:txBody>
      </p:sp>
      <p:sp>
        <p:nvSpPr>
          <p:cNvPr id="8" name="内容占位符 1"/>
          <p:cNvSpPr txBox="1">
            <a:spLocks/>
          </p:cNvSpPr>
          <p:nvPr/>
        </p:nvSpPr>
        <p:spPr>
          <a:xfrm>
            <a:off x="-36512" y="3789040"/>
            <a:ext cx="3312368" cy="122413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zh-CN" sz="2200" dirty="0" smtClean="0"/>
              <a:t>Generating </a:t>
            </a:r>
            <a:r>
              <a:rPr lang="en-US" altLang="zh-CN" sz="2200" dirty="0"/>
              <a:t>integrated </a:t>
            </a:r>
            <a:r>
              <a:rPr lang="en-US" altLang="zh-CN" sz="2200" dirty="0" smtClean="0"/>
              <a:t>frame from </a:t>
            </a:r>
            <a:r>
              <a:rPr lang="en-US" altLang="zh-CN" sz="2200" dirty="0"/>
              <a:t>all laser </a:t>
            </a:r>
            <a:r>
              <a:rPr lang="en-US" altLang="zh-CN" sz="2200" dirty="0" smtClean="0"/>
              <a:t>scanners.</a:t>
            </a:r>
            <a:endParaRPr lang="zh-CN" altLang="en-US" sz="2200" dirty="0"/>
          </a:p>
        </p:txBody>
      </p:sp>
      <p:pic>
        <p:nvPicPr>
          <p:cNvPr id="1029" name="Picture 5" descr="C:\Users\YPZhao\Desktop\figure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6448"/>
            <a:ext cx="7632000" cy="62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Trajectory Data Collection</a:t>
            </a:r>
            <a:endParaRPr lang="zh-CN" altLang="en-US" sz="4000" dirty="0"/>
          </a:p>
        </p:txBody>
      </p:sp>
      <p:sp>
        <p:nvSpPr>
          <p:cNvPr id="6" name="Text Box 26"/>
          <p:cNvSpPr txBox="1">
            <a:spLocks noChangeAspect="1" noChangeArrowheads="1"/>
          </p:cNvSpPr>
          <p:nvPr/>
        </p:nvSpPr>
        <p:spPr bwMode="auto">
          <a:xfrm>
            <a:off x="755576" y="3561928"/>
            <a:ext cx="1014412" cy="307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400" b="1" dirty="0" smtClean="0">
                <a:ea typeface="黑体" pitchFamily="49" charset="-122"/>
                <a:cs typeface="Arial Unicode MS" pitchFamily="50" charset="-128"/>
              </a:rPr>
              <a:t>Network</a:t>
            </a:r>
            <a:endParaRPr lang="zh-CN" altLang="en-US" sz="1400" b="1" dirty="0">
              <a:ea typeface="黑体" pitchFamily="49" charset="-122"/>
              <a:cs typeface="Arial Unicode MS" pitchFamily="50" charset="-128"/>
            </a:endParaRPr>
          </a:p>
        </p:txBody>
      </p:sp>
      <p:sp>
        <p:nvSpPr>
          <p:cNvPr id="7" name="Line 2"/>
          <p:cNvSpPr>
            <a:spLocks noChangeAspect="1" noChangeShapeType="1"/>
          </p:cNvSpPr>
          <p:nvPr/>
        </p:nvSpPr>
        <p:spPr bwMode="auto">
          <a:xfrm>
            <a:off x="1766837" y="3727028"/>
            <a:ext cx="5399088" cy="1587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ea typeface="黑体" pitchFamily="49" charset="-122"/>
            </a:endParaRPr>
          </a:p>
        </p:txBody>
      </p:sp>
      <p:sp>
        <p:nvSpPr>
          <p:cNvPr id="8" name="Text Box 3"/>
          <p:cNvSpPr txBox="1">
            <a:spLocks noChangeAspect="1" noChangeArrowheads="1"/>
          </p:cNvSpPr>
          <p:nvPr/>
        </p:nvSpPr>
        <p:spPr bwMode="auto">
          <a:xfrm>
            <a:off x="251520" y="2287958"/>
            <a:ext cx="1041400" cy="307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400" b="1" dirty="0" smtClean="0">
                <a:ea typeface="黑体" pitchFamily="49" charset="-122"/>
                <a:cs typeface="Arial Unicode MS" pitchFamily="50" charset="-128"/>
              </a:rPr>
              <a:t>Server PC</a:t>
            </a:r>
            <a:endParaRPr lang="en-US" altLang="zh-CN" sz="1400" b="1" dirty="0">
              <a:ea typeface="黑体" pitchFamily="49" charset="-122"/>
              <a:cs typeface="Arial Unicode MS" pitchFamily="50" charset="-128"/>
            </a:endParaRPr>
          </a:p>
        </p:txBody>
      </p:sp>
      <p:sp>
        <p:nvSpPr>
          <p:cNvPr id="9" name="Line 4"/>
          <p:cNvSpPr>
            <a:spLocks noChangeAspect="1" noChangeShapeType="1"/>
          </p:cNvSpPr>
          <p:nvPr/>
        </p:nvSpPr>
        <p:spPr bwMode="auto">
          <a:xfrm>
            <a:off x="3909962" y="3512715"/>
            <a:ext cx="0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CN" altLang="en-US">
              <a:ea typeface="黑体" pitchFamily="49" charset="-12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481212" y="3012653"/>
            <a:ext cx="2843213" cy="47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b="1" dirty="0" smtClean="0">
                <a:ea typeface="黑体" pitchFamily="49" charset="-122"/>
                <a:cs typeface="Arial Unicode MS" pitchFamily="50" charset="-128"/>
              </a:rPr>
              <a:t>Data Integration</a:t>
            </a:r>
            <a:endParaRPr lang="zh-CN" altLang="en-US" sz="1600" b="1" dirty="0">
              <a:ea typeface="黑体" pitchFamily="49" charset="-122"/>
              <a:cs typeface="Arial Unicode MS" pitchFamily="50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1212" y="2204864"/>
            <a:ext cx="2843213" cy="644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 b="1" dirty="0" smtClean="0">
                <a:ea typeface="黑体" pitchFamily="49" charset="-122"/>
              </a:rPr>
              <a:t>Moving object detection/</a:t>
            </a:r>
          </a:p>
          <a:p>
            <a:pPr algn="ctr"/>
            <a:r>
              <a:rPr lang="en-US" altLang="zh-CN" sz="1600" b="1" dirty="0" smtClean="0">
                <a:ea typeface="黑体" pitchFamily="49" charset="-122"/>
              </a:rPr>
              <a:t>tracking</a:t>
            </a:r>
            <a:endParaRPr lang="zh-CN" altLang="en-US" sz="1600" b="1" dirty="0">
              <a:ea typeface="黑体" pitchFamily="49" charset="-122"/>
            </a:endParaRPr>
          </a:p>
        </p:txBody>
      </p:sp>
      <p:cxnSp>
        <p:nvCxnSpPr>
          <p:cNvPr id="12" name="AutoShape 9"/>
          <p:cNvCxnSpPr>
            <a:cxnSpLocks noChangeAspect="1" noChangeShapeType="1"/>
            <a:stCxn id="10" idx="0"/>
            <a:endCxn id="11" idx="2"/>
          </p:cNvCxnSpPr>
          <p:nvPr/>
        </p:nvCxnSpPr>
        <p:spPr bwMode="auto">
          <a:xfrm flipV="1">
            <a:off x="3902819" y="2849140"/>
            <a:ext cx="0" cy="163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" name="Text Box 12"/>
          <p:cNvSpPr txBox="1">
            <a:spLocks noChangeAspect="1" noChangeArrowheads="1"/>
          </p:cNvSpPr>
          <p:nvPr/>
        </p:nvSpPr>
        <p:spPr bwMode="auto">
          <a:xfrm>
            <a:off x="218232" y="5765976"/>
            <a:ext cx="1041400" cy="307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ea typeface="黑体" pitchFamily="49" charset="-122"/>
                <a:cs typeface="Arial Unicode MS" pitchFamily="50" charset="-128"/>
              </a:rPr>
              <a:t>Client PC</a:t>
            </a:r>
            <a:endParaRPr lang="en-US" altLang="zh-CN" sz="1400" b="1" dirty="0">
              <a:ea typeface="黑体" pitchFamily="49" charset="-122"/>
              <a:cs typeface="Arial Unicode MS" pitchFamily="50" charset="-128"/>
            </a:endParaRPr>
          </a:p>
        </p:txBody>
      </p:sp>
      <p:sp>
        <p:nvSpPr>
          <p:cNvPr id="14" name="Text Box 13"/>
          <p:cNvSpPr txBox="1">
            <a:spLocks noChangeAspect="1" noChangeArrowheads="1"/>
          </p:cNvSpPr>
          <p:nvPr/>
        </p:nvSpPr>
        <p:spPr bwMode="auto">
          <a:xfrm>
            <a:off x="3898850" y="3830215"/>
            <a:ext cx="5004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>
                <a:ea typeface="黑体" pitchFamily="49" charset="-122"/>
                <a:cs typeface="Arial Unicode MS" pitchFamily="50" charset="-128"/>
              </a:rPr>
              <a:t>…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96787" y="3730203"/>
            <a:ext cx="3533109" cy="2651125"/>
            <a:chOff x="311" y="2084"/>
            <a:chExt cx="1408" cy="1104"/>
          </a:xfrm>
        </p:grpSpPr>
        <p:sp>
          <p:nvSpPr>
            <p:cNvPr id="16" name="Rectangle 15"/>
            <p:cNvSpPr>
              <a:spLocks noChangeAspect="1" noChangeArrowheads="1"/>
            </p:cNvSpPr>
            <p:nvPr/>
          </p:nvSpPr>
          <p:spPr bwMode="auto">
            <a:xfrm>
              <a:off x="1108" y="2820"/>
              <a:ext cx="610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Scan Data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1109" y="2452"/>
              <a:ext cx="610" cy="2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Background </a:t>
              </a:r>
            </a:p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Subtraction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18" name="Rectangle 17"/>
            <p:cNvSpPr>
              <a:spLocks noChangeAspect="1" noChangeArrowheads="1"/>
            </p:cNvSpPr>
            <p:nvPr/>
          </p:nvSpPr>
          <p:spPr bwMode="auto">
            <a:xfrm>
              <a:off x="311" y="2452"/>
              <a:ext cx="609" cy="2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Background </a:t>
              </a:r>
            </a:p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Model 1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19" name="Rectangle 18"/>
            <p:cNvSpPr>
              <a:spLocks noChangeAspect="1" noChangeArrowheads="1"/>
            </p:cNvSpPr>
            <p:nvPr/>
          </p:nvSpPr>
          <p:spPr bwMode="auto">
            <a:xfrm>
              <a:off x="1108" y="2185"/>
              <a:ext cx="610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>
                  <a:ea typeface="黑体" pitchFamily="49" charset="-122"/>
                </a:rPr>
                <a:t>Clustering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cxnSp>
          <p:nvCxnSpPr>
            <p:cNvPr id="20" name="AutoShape 19"/>
            <p:cNvCxnSpPr>
              <a:cxnSpLocks noChangeAspect="1" noChangeShapeType="1"/>
              <a:stCxn id="16" idx="0"/>
              <a:endCxn id="17" idx="2"/>
            </p:cNvCxnSpPr>
            <p:nvPr/>
          </p:nvCxnSpPr>
          <p:spPr bwMode="auto">
            <a:xfrm flipV="1">
              <a:off x="1413" y="2694"/>
              <a:ext cx="1" cy="1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20"/>
            <p:cNvCxnSpPr>
              <a:cxnSpLocks noChangeAspect="1" noChangeShapeType="1"/>
              <a:stCxn id="17" idx="0"/>
              <a:endCxn id="19" idx="2"/>
            </p:cNvCxnSpPr>
            <p:nvPr/>
          </p:nvCxnSpPr>
          <p:spPr bwMode="auto">
            <a:xfrm flipH="1" flipV="1">
              <a:off x="1413" y="2383"/>
              <a:ext cx="1" cy="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AutoShape 21"/>
            <p:cNvCxnSpPr>
              <a:cxnSpLocks noChangeAspect="1" noChangeShapeType="1"/>
              <a:stCxn id="16" idx="0"/>
              <a:endCxn id="18" idx="2"/>
            </p:cNvCxnSpPr>
            <p:nvPr/>
          </p:nvCxnSpPr>
          <p:spPr bwMode="auto">
            <a:xfrm rot="16200000" flipV="1">
              <a:off x="952" y="2359"/>
              <a:ext cx="124" cy="79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3" name="AutoShape 22"/>
            <p:cNvCxnSpPr>
              <a:cxnSpLocks noChangeAspect="1" noChangeShapeType="1"/>
              <a:stCxn id="18" idx="3"/>
              <a:endCxn id="17" idx="1"/>
            </p:cNvCxnSpPr>
            <p:nvPr/>
          </p:nvCxnSpPr>
          <p:spPr bwMode="auto">
            <a:xfrm flipV="1">
              <a:off x="920" y="2573"/>
              <a:ext cx="18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AutoShape 23"/>
            <p:cNvCxnSpPr>
              <a:cxnSpLocks noChangeAspect="1" noChangeShapeType="1"/>
            </p:cNvCxnSpPr>
            <p:nvPr/>
          </p:nvCxnSpPr>
          <p:spPr bwMode="auto">
            <a:xfrm flipV="1">
              <a:off x="1475" y="2084"/>
              <a:ext cx="1" cy="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5" name="Text Box 24"/>
            <p:cNvSpPr txBox="1">
              <a:spLocks noChangeAspect="1" noChangeArrowheads="1"/>
            </p:cNvSpPr>
            <p:nvPr/>
          </p:nvSpPr>
          <p:spPr bwMode="auto">
            <a:xfrm>
              <a:off x="1075" y="3060"/>
              <a:ext cx="54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b="1" i="1" u="sng" dirty="0" smtClean="0">
                  <a:ea typeface="黑体" pitchFamily="49" charset="-122"/>
                </a:rPr>
                <a:t>Laser Scanner 1</a:t>
              </a:r>
              <a:endParaRPr lang="en-US" altLang="zh-CN" sz="1400" b="1" i="1" u="sng" dirty="0">
                <a:ea typeface="黑体" pitchFamily="49" charset="-122"/>
              </a:endParaRPr>
            </a:p>
          </p:txBody>
        </p:sp>
      </p:grp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858742" y="3093491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i="1" dirty="0" smtClean="0">
                <a:ea typeface="黑体" pitchFamily="49" charset="-122"/>
              </a:rPr>
              <a:t>Calibration, Synchronization</a:t>
            </a:r>
            <a:endParaRPr lang="zh-CN" altLang="en-US" sz="1400" b="1" i="1" dirty="0">
              <a:ea typeface="黑体" pitchFamily="49" charset="-122"/>
            </a:endParaRP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3767087" y="3727028"/>
            <a:ext cx="3365500" cy="2651125"/>
            <a:chOff x="2160" y="2070"/>
            <a:chExt cx="1407" cy="1104"/>
          </a:xfrm>
        </p:grpSpPr>
        <p:sp>
          <p:nvSpPr>
            <p:cNvPr id="28" name="Rectangle 28"/>
            <p:cNvSpPr>
              <a:spLocks noChangeAspect="1" noChangeArrowheads="1"/>
            </p:cNvSpPr>
            <p:nvPr/>
          </p:nvSpPr>
          <p:spPr bwMode="auto">
            <a:xfrm>
              <a:off x="2957" y="2806"/>
              <a:ext cx="610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>
                  <a:ea typeface="黑体" pitchFamily="49" charset="-122"/>
                </a:rPr>
                <a:t>Scan Data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29" name="Rectangle 29"/>
            <p:cNvSpPr>
              <a:spLocks noChangeAspect="1" noChangeArrowheads="1"/>
            </p:cNvSpPr>
            <p:nvPr/>
          </p:nvSpPr>
          <p:spPr bwMode="auto">
            <a:xfrm>
              <a:off x="2956" y="2438"/>
              <a:ext cx="610" cy="2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>
                  <a:ea typeface="黑体" pitchFamily="49" charset="-122"/>
                </a:rPr>
                <a:t>Background </a:t>
              </a:r>
            </a:p>
            <a:p>
              <a:pPr algn="ctr"/>
              <a:r>
                <a:rPr lang="en-US" altLang="zh-CN" sz="1600" b="1" dirty="0">
                  <a:ea typeface="黑体" pitchFamily="49" charset="-122"/>
                </a:rPr>
                <a:t>Subtraction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30" name="Rectangle 30"/>
            <p:cNvSpPr>
              <a:spLocks noChangeAspect="1" noChangeArrowheads="1"/>
            </p:cNvSpPr>
            <p:nvPr/>
          </p:nvSpPr>
          <p:spPr bwMode="auto">
            <a:xfrm>
              <a:off x="2160" y="2438"/>
              <a:ext cx="609" cy="2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>
                  <a:ea typeface="黑体" pitchFamily="49" charset="-122"/>
                </a:rPr>
                <a:t>Background </a:t>
              </a:r>
            </a:p>
            <a:p>
              <a:pPr algn="ctr"/>
              <a:r>
                <a:rPr lang="en-US" altLang="zh-CN" sz="1600" b="1" dirty="0">
                  <a:ea typeface="黑体" pitchFamily="49" charset="-122"/>
                </a:rPr>
                <a:t>Model </a:t>
              </a:r>
              <a:r>
                <a:rPr lang="en-US" altLang="zh-CN" sz="1600" b="1" dirty="0" smtClean="0">
                  <a:ea typeface="黑体" pitchFamily="49" charset="-122"/>
                </a:rPr>
                <a:t>N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sp>
          <p:nvSpPr>
            <p:cNvPr id="31" name="Rectangle 31"/>
            <p:cNvSpPr>
              <a:spLocks noChangeAspect="1" noChangeArrowheads="1"/>
            </p:cNvSpPr>
            <p:nvPr/>
          </p:nvSpPr>
          <p:spPr bwMode="auto">
            <a:xfrm>
              <a:off x="2957" y="2171"/>
              <a:ext cx="610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 dirty="0" smtClean="0">
                  <a:ea typeface="黑体" pitchFamily="49" charset="-122"/>
                </a:rPr>
                <a:t>Clustering</a:t>
              </a:r>
              <a:endParaRPr lang="zh-CN" altLang="en-US" sz="1600" b="1" dirty="0">
                <a:ea typeface="黑体" pitchFamily="49" charset="-122"/>
              </a:endParaRPr>
            </a:p>
          </p:txBody>
        </p:sp>
        <p:cxnSp>
          <p:nvCxnSpPr>
            <p:cNvPr id="32" name="AutoShape 32"/>
            <p:cNvCxnSpPr>
              <a:cxnSpLocks noChangeAspect="1" noChangeShapeType="1"/>
              <a:stCxn id="28" idx="0"/>
              <a:endCxn id="29" idx="2"/>
            </p:cNvCxnSpPr>
            <p:nvPr/>
          </p:nvCxnSpPr>
          <p:spPr bwMode="auto">
            <a:xfrm flipH="1" flipV="1">
              <a:off x="3261" y="2681"/>
              <a:ext cx="1" cy="1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3" name="AutoShape 33"/>
            <p:cNvCxnSpPr>
              <a:cxnSpLocks noChangeAspect="1" noChangeShapeType="1"/>
              <a:stCxn id="29" idx="0"/>
              <a:endCxn id="31" idx="2"/>
            </p:cNvCxnSpPr>
            <p:nvPr/>
          </p:nvCxnSpPr>
          <p:spPr bwMode="auto">
            <a:xfrm flipV="1">
              <a:off x="3261" y="2369"/>
              <a:ext cx="1" cy="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34"/>
            <p:cNvCxnSpPr>
              <a:cxnSpLocks noChangeAspect="1" noChangeShapeType="1"/>
              <a:stCxn id="28" idx="0"/>
              <a:endCxn id="30" idx="2"/>
            </p:cNvCxnSpPr>
            <p:nvPr/>
          </p:nvCxnSpPr>
          <p:spPr bwMode="auto">
            <a:xfrm rot="16200000" flipV="1">
              <a:off x="2801" y="2345"/>
              <a:ext cx="124" cy="79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5" name="AutoShape 35"/>
            <p:cNvCxnSpPr>
              <a:cxnSpLocks noChangeAspect="1" noChangeShapeType="1"/>
              <a:stCxn id="30" idx="3"/>
              <a:endCxn id="29" idx="1"/>
            </p:cNvCxnSpPr>
            <p:nvPr/>
          </p:nvCxnSpPr>
          <p:spPr bwMode="auto">
            <a:xfrm flipV="1">
              <a:off x="2769" y="2560"/>
              <a:ext cx="1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36"/>
            <p:cNvCxnSpPr>
              <a:cxnSpLocks noChangeAspect="1" noChangeShapeType="1"/>
            </p:cNvCxnSpPr>
            <p:nvPr/>
          </p:nvCxnSpPr>
          <p:spPr bwMode="auto">
            <a:xfrm flipV="1">
              <a:off x="3324" y="2070"/>
              <a:ext cx="1" cy="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7" name="Text Box 37"/>
            <p:cNvSpPr txBox="1">
              <a:spLocks noChangeAspect="1" noChangeArrowheads="1"/>
            </p:cNvSpPr>
            <p:nvPr/>
          </p:nvSpPr>
          <p:spPr bwMode="auto">
            <a:xfrm>
              <a:off x="2927" y="3046"/>
              <a:ext cx="591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b="1" i="1" u="sng" dirty="0">
                  <a:ea typeface="黑体" pitchFamily="49" charset="-122"/>
                </a:rPr>
                <a:t>Laser Scanner </a:t>
              </a:r>
              <a:r>
                <a:rPr lang="en-US" altLang="zh-CN" sz="1400" b="1" i="1" u="sng" dirty="0" smtClean="0">
                  <a:ea typeface="黑体" pitchFamily="49" charset="-122"/>
                </a:rPr>
                <a:t>N</a:t>
              </a:r>
              <a:endParaRPr lang="en-US" altLang="zh-CN" sz="1400" b="1" i="1" u="sng" dirty="0">
                <a:ea typeface="黑体" pitchFamily="49" charset="-122"/>
              </a:endParaRPr>
            </a:p>
          </p:txBody>
        </p:sp>
      </p:grpSp>
      <p:sp>
        <p:nvSpPr>
          <p:cNvPr id="38" name="圆柱形 37"/>
          <p:cNvSpPr/>
          <p:nvPr/>
        </p:nvSpPr>
        <p:spPr>
          <a:xfrm>
            <a:off x="3234893" y="1053826"/>
            <a:ext cx="1327913" cy="933116"/>
          </a:xfrm>
          <a:prstGeom prst="can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chemeClr val="tx1"/>
                </a:solidFill>
                <a:ea typeface="黑体" pitchFamily="49" charset="-122"/>
              </a:rPr>
              <a:t>Trajectory</a:t>
            </a:r>
            <a:endParaRPr lang="zh-CN" altLang="en-US" sz="1600" b="1" dirty="0">
              <a:solidFill>
                <a:schemeClr val="tx1"/>
              </a:solidFill>
              <a:ea typeface="黑体" pitchFamily="49" charset="-122"/>
            </a:endParaRPr>
          </a:p>
        </p:txBody>
      </p:sp>
      <p:cxnSp>
        <p:nvCxnSpPr>
          <p:cNvPr id="39" name="直接箭头连接符 38"/>
          <p:cNvCxnSpPr>
            <a:stCxn id="11" idx="0"/>
            <a:endCxn id="38" idx="3"/>
          </p:cNvCxnSpPr>
          <p:nvPr/>
        </p:nvCxnSpPr>
        <p:spPr>
          <a:xfrm flipH="1" flipV="1">
            <a:off x="3898850" y="1986942"/>
            <a:ext cx="3969" cy="2179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ata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34.4152" end="14889.00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765865"/>
            <a:ext cx="5220000" cy="4031287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0539" y="2856094"/>
            <a:ext cx="5181600" cy="402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1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s-PPT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主题1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report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POSS-PPT</Template>
  <TotalTime>6442</TotalTime>
  <Words>1759</Words>
  <Application>Microsoft Office PowerPoint</Application>
  <PresentationFormat>全屏显示(4:3)</PresentationFormat>
  <Paragraphs>299</Paragraphs>
  <Slides>25</Slides>
  <Notes>24</Notes>
  <HiddenSlides>0</HiddenSlides>
  <MMClips>7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28" baseType="lpstr">
      <vt:lpstr>Poss-PPT</vt:lpstr>
      <vt:lpstr>主题1</vt:lpstr>
      <vt:lpstr>report</vt:lpstr>
      <vt:lpstr>Moving Object Trajectory Processing based on Multi-Laser Sensing</vt:lpstr>
      <vt:lpstr>Outline</vt:lpstr>
      <vt:lpstr>Background</vt:lpstr>
      <vt:lpstr>Background</vt:lpstr>
      <vt:lpstr>Background</vt:lpstr>
      <vt:lpstr>Background</vt:lpstr>
      <vt:lpstr>Outline</vt:lpstr>
      <vt:lpstr>System Setting</vt:lpstr>
      <vt:lpstr>Trajectory Data Collection</vt:lpstr>
      <vt:lpstr>Mistakes in Trajectory Data</vt:lpstr>
      <vt:lpstr>Outline</vt:lpstr>
      <vt:lpstr>1. Trajectory Association</vt:lpstr>
      <vt:lpstr>1. Trajectory Association</vt:lpstr>
      <vt:lpstr>2. Trajectory Labeling</vt:lpstr>
      <vt:lpstr>2. Trajectory Labeling</vt:lpstr>
      <vt:lpstr>2. Trajectory Labeling</vt:lpstr>
      <vt:lpstr>3. Trajectory Parameter Optimization</vt:lpstr>
      <vt:lpstr>Outline</vt:lpstr>
      <vt:lpstr>Experimental Results — Statistics</vt:lpstr>
      <vt:lpstr>Experimental Results — Broken Trajectories</vt:lpstr>
      <vt:lpstr>Experimental Results — Group Trajectories</vt:lpstr>
      <vt:lpstr>Experimental Results — Fragment Trajectories</vt:lpstr>
      <vt:lpstr>Outline</vt:lpstr>
      <vt:lpstr>Conclusion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Object Trajectory Processing based on Multi-Laser Sensing</dc:title>
  <dc:creator>zhaoyipu</dc:creator>
  <cp:lastModifiedBy>zhaoyipu</cp:lastModifiedBy>
  <cp:revision>115</cp:revision>
  <dcterms:created xsi:type="dcterms:W3CDTF">2011-09-24T06:44:04Z</dcterms:created>
  <dcterms:modified xsi:type="dcterms:W3CDTF">2011-10-05T19:08:46Z</dcterms:modified>
</cp:coreProperties>
</file>