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332" r:id="rId3"/>
    <p:sldId id="304" r:id="rId4"/>
    <p:sldId id="305" r:id="rId5"/>
    <p:sldId id="333" r:id="rId6"/>
    <p:sldId id="276" r:id="rId7"/>
    <p:sldId id="297" r:id="rId8"/>
    <p:sldId id="309" r:id="rId9"/>
    <p:sldId id="310" r:id="rId10"/>
    <p:sldId id="311" r:id="rId11"/>
    <p:sldId id="313" r:id="rId12"/>
    <p:sldId id="277" r:id="rId13"/>
    <p:sldId id="337" r:id="rId14"/>
    <p:sldId id="267" r:id="rId15"/>
    <p:sldId id="327" r:id="rId16"/>
    <p:sldId id="326" r:id="rId17"/>
    <p:sldId id="319" r:id="rId18"/>
    <p:sldId id="334" r:id="rId19"/>
    <p:sldId id="335" r:id="rId20"/>
    <p:sldId id="328" r:id="rId21"/>
    <p:sldId id="338" r:id="rId22"/>
    <p:sldId id="270" r:id="rId23"/>
    <p:sldId id="272" r:id="rId24"/>
  </p:sldIdLst>
  <p:sldSz cx="9144000" cy="6858000" type="screen4x3"/>
  <p:notesSz cx="6858000" cy="9144000"/>
  <p:custDataLst>
    <p:tags r:id="rId26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  <a:srgbClr val="008000"/>
    <a:srgbClr val="800000"/>
    <a:srgbClr val="FF0080"/>
    <a:srgbClr val="99CC00"/>
    <a:srgbClr val="CCFFFF"/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4" autoAdjust="0"/>
    <p:restoredTop sz="79198" autoAdjust="0"/>
  </p:normalViewPr>
  <p:slideViewPr>
    <p:cSldViewPr>
      <p:cViewPr varScale="1">
        <p:scale>
          <a:sx n="70" d="100"/>
          <a:sy n="70" d="100"/>
        </p:scale>
        <p:origin x="-102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3ACDD090-B31B-4830-9CF7-9DE676A1A07E}" type="datetimeFigureOut">
              <a:rPr lang="zh-CN" altLang="en-US"/>
              <a:pPr>
                <a:defRPr/>
              </a:pPr>
              <a:t>2012/5/11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CCF393F6-0CAE-425C-AC99-1AB6F3543EA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16901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zh-CN" dirty="0" smtClean="0"/>
              <a:t>Hello, everyone. My name is </a:t>
            </a:r>
            <a:r>
              <a:rPr lang="en-US" altLang="zh-CN" dirty="0" err="1" smtClean="0"/>
              <a:t>Yipu</a:t>
            </a:r>
            <a:r>
              <a:rPr lang="en-US" altLang="zh-CN" dirty="0" smtClean="0"/>
              <a:t> Zhao. And I am from Peking University, China. Today, I </a:t>
            </a:r>
            <a:r>
              <a:rPr lang="en-US" altLang="zh-CN" dirty="0" err="1" smtClean="0"/>
              <a:t>wanna</a:t>
            </a:r>
            <a:r>
              <a:rPr lang="en-US" altLang="zh-CN" dirty="0" smtClean="0"/>
              <a:t> give a brief presentation on our work titled “Computing Object-based Saliency in Urban Scenes Using Laser Sensing”</a:t>
            </a:r>
            <a:endParaRPr lang="zh-CN" altLang="en-US" dirty="0" smtClean="0"/>
          </a:p>
        </p:txBody>
      </p:sp>
      <p:sp>
        <p:nvSpPr>
          <p:cNvPr id="1536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DB7E4F0-4C28-450F-9FDF-E07B45A5BD5C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zh-CN" dirty="0" smtClean="0"/>
              <a:t>The last step is to compute the Object-based Saliency for each candidate. </a:t>
            </a:r>
          </a:p>
          <a:p>
            <a:pPr>
              <a:spcBef>
                <a:spcPct val="0"/>
              </a:spcBef>
            </a:pPr>
            <a:r>
              <a:rPr lang="en-US" altLang="zh-CN" dirty="0" smtClean="0"/>
              <a:t>The object-based saliency depends on 2 kinds of information:</a:t>
            </a:r>
          </a:p>
          <a:p>
            <a:pPr>
              <a:spcBef>
                <a:spcPct val="0"/>
              </a:spcBef>
            </a:pPr>
            <a:r>
              <a:rPr lang="en-US" altLang="zh-CN" dirty="0" smtClean="0"/>
              <a:t>First, information </a:t>
            </a:r>
            <a:r>
              <a:rPr lang="en-US" altLang="zh-CN" sz="2400" dirty="0" smtClean="0"/>
              <a:t>of each related geometric feature,</a:t>
            </a:r>
            <a:r>
              <a:rPr lang="en-US" altLang="zh-CN" sz="2400" baseline="0" dirty="0" smtClean="0"/>
              <a:t> like </a:t>
            </a:r>
            <a:r>
              <a:rPr lang="en-US" altLang="zh-CN" sz="2400" dirty="0" smtClean="0"/>
              <a:t>type &amp; size;</a:t>
            </a:r>
          </a:p>
          <a:p>
            <a:pPr>
              <a:spcBef>
                <a:spcPct val="0"/>
              </a:spcBef>
            </a:pPr>
            <a:r>
              <a:rPr lang="en-US" altLang="zh-CN" sz="2400" dirty="0" smtClean="0"/>
              <a:t>Second, spatial relationship between nearby</a:t>
            </a:r>
            <a:r>
              <a:rPr lang="en-US" altLang="zh-CN" sz="2400" baseline="0" dirty="0" smtClean="0"/>
              <a:t> </a:t>
            </a:r>
            <a:r>
              <a:rPr lang="en-US" altLang="zh-CN" sz="2400" dirty="0" smtClean="0"/>
              <a:t>geometric features, like paralleling or</a:t>
            </a:r>
            <a:r>
              <a:rPr lang="en-US" altLang="zh-CN" sz="2400" baseline="0" dirty="0" smtClean="0"/>
              <a:t> top and bottom;</a:t>
            </a:r>
            <a:endParaRPr lang="en-US" altLang="zh-CN" sz="2400" dirty="0" smtClean="0"/>
          </a:p>
          <a:p>
            <a:pPr>
              <a:spcBef>
                <a:spcPct val="0"/>
              </a:spcBef>
            </a:pPr>
            <a:r>
              <a:rPr lang="en-US" altLang="zh-CN" sz="2400" dirty="0" smtClean="0"/>
              <a:t>To contain the two, a graphical object representation is introduced.</a:t>
            </a:r>
          </a:p>
          <a:p>
            <a:pPr>
              <a:spcBef>
                <a:spcPct val="0"/>
              </a:spcBef>
            </a:pPr>
            <a:r>
              <a:rPr lang="en-US" altLang="zh-CN" sz="2400" dirty="0" smtClean="0"/>
              <a:t>So</a:t>
            </a:r>
            <a:r>
              <a:rPr lang="en-US" altLang="zh-CN" sz="2400" baseline="0" dirty="0" smtClean="0"/>
              <a:t> we first</a:t>
            </a:r>
            <a:r>
              <a:rPr lang="en-US" altLang="zh-CN" sz="2400" dirty="0" smtClean="0"/>
              <a:t> generate a graph for</a:t>
            </a:r>
            <a:r>
              <a:rPr lang="en-US" altLang="zh-CN" sz="2400" baseline="0" dirty="0" smtClean="0"/>
              <a:t> each candidate, then match it with some examples</a:t>
            </a:r>
            <a:r>
              <a:rPr lang="en-US" altLang="zh-CN" sz="2400" dirty="0" smtClean="0"/>
              <a:t>.</a:t>
            </a:r>
          </a:p>
          <a:p>
            <a:pPr>
              <a:spcBef>
                <a:spcPct val="0"/>
              </a:spcBef>
            </a:pPr>
            <a:endParaRPr lang="en-US" altLang="zh-CN" dirty="0" smtClean="0"/>
          </a:p>
        </p:txBody>
      </p:sp>
      <p:sp>
        <p:nvSpPr>
          <p:cNvPr id="3789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D361746-ABAE-4322-9FEF-12F4E669582F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zh-CN" sz="2400" dirty="0" smtClean="0"/>
              <a:t>Let’s introduce the graphical object representation</a:t>
            </a:r>
            <a:r>
              <a:rPr lang="en-US" altLang="zh-CN" sz="2400" baseline="0" dirty="0" smtClean="0"/>
              <a:t> in detail.</a:t>
            </a:r>
            <a:endParaRPr lang="en-US" altLang="zh-CN" sz="2400" dirty="0" smtClean="0"/>
          </a:p>
          <a:p>
            <a:pPr>
              <a:spcBef>
                <a:spcPct val="0"/>
              </a:spcBef>
            </a:pPr>
            <a:r>
              <a:rPr lang="en-US" altLang="zh-CN" sz="2400" dirty="0" smtClean="0"/>
              <a:t>Naturally, nodes are used to store type &amp; size of geometric features, </a:t>
            </a:r>
          </a:p>
          <a:p>
            <a:pPr>
              <a:spcBef>
                <a:spcPct val="0"/>
              </a:spcBef>
            </a:pPr>
            <a:r>
              <a:rPr lang="en-US" altLang="zh-CN" sz="2400" dirty="0" smtClean="0"/>
              <a:t>while edges are coding the spatial relationship of geometric features.</a:t>
            </a:r>
            <a:endParaRPr lang="en-US" altLang="zh-CN" dirty="0" smtClean="0"/>
          </a:p>
          <a:p>
            <a:pPr>
              <a:spcBef>
                <a:spcPct val="0"/>
              </a:spcBef>
            </a:pPr>
            <a:r>
              <a:rPr lang="en-US" altLang="zh-CN" dirty="0" smtClean="0"/>
              <a:t>Given the</a:t>
            </a:r>
            <a:r>
              <a:rPr lang="en-US" altLang="zh-CN" baseline="0" dirty="0" smtClean="0"/>
              <a:t> </a:t>
            </a:r>
            <a:r>
              <a:rPr lang="en-US" altLang="zh-CN" dirty="0" smtClean="0"/>
              <a:t>a traffic sign candidate, whose primary geometries are extracted previously.</a:t>
            </a:r>
          </a:p>
          <a:p>
            <a:pPr>
              <a:spcBef>
                <a:spcPct val="0"/>
              </a:spcBef>
            </a:pPr>
            <a:r>
              <a:rPr lang="en-US" altLang="zh-CN" dirty="0" smtClean="0"/>
              <a:t>We will fix an object coordinate for it so as to avoid shifting &amp; rotational variant of graphical representation.</a:t>
            </a:r>
          </a:p>
          <a:p>
            <a:pPr>
              <a:spcBef>
                <a:spcPct val="0"/>
              </a:spcBef>
            </a:pPr>
            <a:r>
              <a:rPr lang="en-US" altLang="zh-CN" dirty="0" smtClean="0"/>
              <a:t>Then those extracted GFs are taken as the nodes of the graph, and the edge between them means that the two nodes have</a:t>
            </a:r>
            <a:r>
              <a:rPr lang="en-US" altLang="zh-CN" baseline="0" dirty="0" smtClean="0"/>
              <a:t> a </a:t>
            </a:r>
            <a:r>
              <a:rPr lang="en-US" altLang="zh-CN" baseline="0" dirty="0" smtClean="0">
                <a:effectLst/>
              </a:rPr>
              <a:t>i</a:t>
            </a:r>
            <a:r>
              <a:rPr lang="en-US" altLang="zh-CN" dirty="0" smtClean="0">
                <a:effectLst/>
              </a:rPr>
              <a:t>nclined up and down relation in</a:t>
            </a:r>
            <a:r>
              <a:rPr lang="en-US" altLang="zh-CN" baseline="0" dirty="0" smtClean="0">
                <a:effectLst/>
              </a:rPr>
              <a:t> 3D space</a:t>
            </a:r>
            <a:r>
              <a:rPr lang="en-US" altLang="zh-CN" dirty="0" smtClean="0"/>
              <a:t>. </a:t>
            </a:r>
            <a:endParaRPr lang="zh-CN" altLang="en-US" dirty="0" smtClean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EAFB89C-EEEF-43A4-8827-8DC4BD1715D1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zh-CN" dirty="0" smtClean="0"/>
              <a:t>In this way, we build model graphs of a variety of objects of interest.</a:t>
            </a:r>
          </a:p>
          <a:p>
            <a:pPr>
              <a:spcBef>
                <a:spcPct val="0"/>
              </a:spcBef>
            </a:pPr>
            <a:r>
              <a:rPr lang="en-US" altLang="zh-CN" dirty="0" smtClean="0"/>
              <a:t>First row the laser data;</a:t>
            </a:r>
          </a:p>
          <a:p>
            <a:pPr>
              <a:spcBef>
                <a:spcPct val="0"/>
              </a:spcBef>
            </a:pPr>
            <a:r>
              <a:rPr lang="en-US" altLang="zh-CN" dirty="0" smtClean="0"/>
              <a:t>Second row the extracted geometries;</a:t>
            </a:r>
          </a:p>
          <a:p>
            <a:pPr>
              <a:spcBef>
                <a:spcPct val="0"/>
              </a:spcBef>
            </a:pPr>
            <a:r>
              <a:rPr lang="en-US" altLang="zh-CN" dirty="0" smtClean="0"/>
              <a:t>And third row </a:t>
            </a:r>
            <a:r>
              <a:rPr lang="en-US" altLang="zh-CN" baseline="0" dirty="0" smtClean="0"/>
              <a:t>t</a:t>
            </a:r>
            <a:r>
              <a:rPr lang="en-US" altLang="zh-CN" dirty="0" smtClean="0"/>
              <a:t>he graphical representations.</a:t>
            </a:r>
          </a:p>
        </p:txBody>
      </p:sp>
      <p:sp>
        <p:nvSpPr>
          <p:cNvPr id="4198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501BB5C-AD47-4241-B8F9-EB9FC770EFC6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After generating graphs</a:t>
            </a:r>
            <a:r>
              <a:rPr lang="en-US" altLang="zh-CN" baseline="0" dirty="0" smtClean="0"/>
              <a:t> of object candidates, we need to tell if they are salient objects or not.</a:t>
            </a:r>
          </a:p>
          <a:p>
            <a:r>
              <a:rPr lang="en-US" altLang="zh-CN" baseline="0" dirty="0" smtClean="0"/>
              <a:t>So we </a:t>
            </a:r>
            <a:r>
              <a:rPr lang="en-US" altLang="zh-CN" baseline="0" dirty="0" err="1" smtClean="0"/>
              <a:t>gonna</a:t>
            </a:r>
            <a:r>
              <a:rPr lang="en-US" altLang="zh-CN" baseline="0" dirty="0" smtClean="0"/>
              <a:t> evaluate the matching score between the </a:t>
            </a:r>
            <a:r>
              <a:rPr lang="en-US" altLang="zh-CN" sz="1200" dirty="0" smtClean="0"/>
              <a:t>previously trained </a:t>
            </a:r>
            <a:r>
              <a:rPr lang="en-US" altLang="zh-CN" baseline="0" dirty="0" smtClean="0"/>
              <a:t>model graph and the data graph of a candidate.</a:t>
            </a:r>
          </a:p>
          <a:p>
            <a:r>
              <a:rPr lang="en-US" altLang="zh-CN" baseline="0" dirty="0" smtClean="0"/>
              <a:t>The first step is inexact graph matching. Only the edge attributes of two input graphs are used here.</a:t>
            </a:r>
          </a:p>
          <a:p>
            <a:r>
              <a:rPr lang="en-US" altLang="zh-CN" baseline="0" dirty="0" smtClean="0"/>
              <a:t>After generating two best-matching </a:t>
            </a:r>
            <a:r>
              <a:rPr lang="en-US" altLang="zh-CN" baseline="0" dirty="0" err="1" smtClean="0"/>
              <a:t>subgraphs</a:t>
            </a:r>
            <a:r>
              <a:rPr lang="en-US" altLang="zh-CN" baseline="0" dirty="0" smtClean="0"/>
              <a:t>, the score is evaluated using the formulation. The node attributes (e.g. area &amp; type) are considered here.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3D7A-4BF6-4AC7-BCD8-EBDBBDEB320C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6302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zh-CN" dirty="0" smtClean="0"/>
              <a:t>We tested our approach on a dataset collected on highway,</a:t>
            </a:r>
            <a:r>
              <a:rPr lang="en-US" altLang="zh-CN" baseline="0" dirty="0" smtClean="0"/>
              <a:t> which </a:t>
            </a:r>
            <a:r>
              <a:rPr lang="en-US" altLang="zh-CN" dirty="0" smtClean="0"/>
              <a:t>is collected in 35 minutes.</a:t>
            </a:r>
          </a:p>
          <a:p>
            <a:pPr>
              <a:spcBef>
                <a:spcPct val="0"/>
              </a:spcBef>
            </a:pPr>
            <a:r>
              <a:rPr lang="en-US" altLang="zh-CN" dirty="0" smtClean="0"/>
              <a:t>To compute object-based saliency, 26 model graphs belonging to 8 kinds of objects</a:t>
            </a:r>
            <a:r>
              <a:rPr lang="en-US" altLang="zh-CN" baseline="0" dirty="0" smtClean="0"/>
              <a:t> of interest </a:t>
            </a:r>
            <a:r>
              <a:rPr lang="en-US" altLang="zh-CN" dirty="0" smtClean="0"/>
              <a:t>are generated first.</a:t>
            </a:r>
          </a:p>
          <a:p>
            <a:pPr>
              <a:spcBef>
                <a:spcPct val="0"/>
              </a:spcBef>
            </a:pPr>
            <a:r>
              <a:rPr lang="en-US" altLang="zh-CN" dirty="0" smtClean="0"/>
              <a:t>Then the processing time of our approach is 18 min.</a:t>
            </a:r>
          </a:p>
          <a:p>
            <a:pPr>
              <a:spcBef>
                <a:spcPct val="0"/>
              </a:spcBef>
            </a:pPr>
            <a:r>
              <a:rPr lang="en-US" altLang="zh-CN" dirty="0" smtClean="0"/>
              <a:t>A statistical result is presented below.</a:t>
            </a:r>
            <a:endParaRPr lang="zh-CN" altLang="en-US" dirty="0" smtClean="0"/>
          </a:p>
        </p:txBody>
      </p:sp>
      <p:sp>
        <p:nvSpPr>
          <p:cNvPr id="4608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D0FF907-5D1B-4655-9CE6-6A9A015E62B2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Here’s a result.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F393F6-0CAE-425C-AC99-1AB6F3543EA7}" type="slidenum">
              <a:rPr lang="zh-CN" altLang="en-US" smtClean="0"/>
              <a:pPr>
                <a:defRPr/>
              </a:pPr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85043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zh-CN" dirty="0" smtClean="0"/>
              <a:t>Another result.</a:t>
            </a:r>
          </a:p>
          <a:p>
            <a:pPr>
              <a:spcBef>
                <a:spcPct val="0"/>
              </a:spcBef>
            </a:pPr>
            <a:r>
              <a:rPr lang="en-US" altLang="zh-CN" dirty="0" smtClean="0"/>
              <a:t>Bus</a:t>
            </a:r>
            <a:r>
              <a:rPr lang="en-US" altLang="zh-CN" baseline="0" dirty="0" smtClean="0"/>
              <a:t> … </a:t>
            </a:r>
            <a:r>
              <a:rPr lang="en-US" altLang="zh-CN" dirty="0" smtClean="0"/>
              <a:t>Bus stop …</a:t>
            </a:r>
          </a:p>
          <a:p>
            <a:pPr>
              <a:spcBef>
                <a:spcPct val="0"/>
              </a:spcBef>
            </a:pPr>
            <a:r>
              <a:rPr lang="en-US" altLang="zh-CN" dirty="0" smtClean="0"/>
              <a:t>In fact, highway scene is not quite challenging. </a:t>
            </a:r>
          </a:p>
          <a:p>
            <a:pPr>
              <a:spcBef>
                <a:spcPct val="0"/>
              </a:spcBef>
            </a:pPr>
            <a:r>
              <a:rPr lang="en-US" altLang="zh-CN" dirty="0" smtClean="0"/>
              <a:t>Because it’s highly structured and relatively simple.</a:t>
            </a:r>
            <a:endParaRPr lang="zh-CN" altLang="en-US" dirty="0" smtClean="0"/>
          </a:p>
        </p:txBody>
      </p:sp>
      <p:sp>
        <p:nvSpPr>
          <p:cNvPr id="4915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6DC4EAF-5948-4A2F-AF28-59EF3D3180B0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zh-CN" dirty="0" smtClean="0"/>
              <a:t>So another test is done in street scene, which is more crowded and complex than highway.</a:t>
            </a:r>
          </a:p>
          <a:p>
            <a:pPr>
              <a:spcBef>
                <a:spcPct val="0"/>
              </a:spcBef>
            </a:pPr>
            <a:r>
              <a:rPr lang="en-US" altLang="zh-CN" dirty="0" smtClean="0"/>
              <a:t>This</a:t>
            </a:r>
            <a:r>
              <a:rPr lang="en-US" altLang="zh-CN" baseline="0" dirty="0" smtClean="0"/>
              <a:t> time we use </a:t>
            </a:r>
            <a:r>
              <a:rPr lang="en-US" altLang="zh-CN" dirty="0" smtClean="0"/>
              <a:t>38 model graphs belonging to 11</a:t>
            </a:r>
            <a:r>
              <a:rPr lang="en-US" altLang="zh-CN" baseline="0" dirty="0" smtClean="0"/>
              <a:t> </a:t>
            </a:r>
            <a:r>
              <a:rPr lang="en-US" altLang="zh-CN" dirty="0" smtClean="0"/>
              <a:t>classes of objects</a:t>
            </a:r>
            <a:r>
              <a:rPr lang="en-US" altLang="zh-CN" baseline="0" dirty="0" smtClean="0"/>
              <a:t> of interest</a:t>
            </a:r>
            <a:r>
              <a:rPr lang="en-US" altLang="zh-CN" dirty="0" smtClean="0"/>
              <a:t>.</a:t>
            </a:r>
          </a:p>
          <a:p>
            <a:pPr>
              <a:spcBef>
                <a:spcPct val="0"/>
              </a:spcBef>
            </a:pPr>
            <a:r>
              <a:rPr lang="en-US" altLang="zh-CN" dirty="0" smtClean="0"/>
              <a:t>The processing time is a bit</a:t>
            </a:r>
            <a:r>
              <a:rPr lang="en-US" altLang="zh-CN" baseline="0" dirty="0" smtClean="0"/>
              <a:t> longer, </a:t>
            </a:r>
            <a:r>
              <a:rPr lang="en-US" altLang="zh-CN" dirty="0" smtClean="0"/>
              <a:t>20 min.</a:t>
            </a:r>
          </a:p>
          <a:p>
            <a:pPr>
              <a:spcBef>
                <a:spcPct val="0"/>
              </a:spcBef>
            </a:pPr>
            <a:r>
              <a:rPr lang="en-US" altLang="zh-CN" dirty="0" smtClean="0"/>
              <a:t>That’s because</a:t>
            </a:r>
            <a:r>
              <a:rPr lang="en-US" altLang="zh-CN" baseline="0" dirty="0" smtClean="0"/>
              <a:t> </a:t>
            </a:r>
            <a:r>
              <a:rPr lang="en-US" altLang="zh-CN" dirty="0" smtClean="0"/>
              <a:t>more candidates are generated and matched in this challenging environment.</a:t>
            </a:r>
            <a:endParaRPr lang="zh-CN" altLang="en-US" dirty="0" smtClean="0"/>
          </a:p>
        </p:txBody>
      </p:sp>
      <p:sp>
        <p:nvSpPr>
          <p:cNvPr id="5120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BD2ADEE-086E-47CD-8525-4666F01BF8C3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altLang="zh-CN" dirty="0" smtClean="0"/>
              <a:t>As we can see, there are lots of trees &amp; bushes,</a:t>
            </a:r>
            <a:r>
              <a:rPr lang="en-US" altLang="zh-CN" baseline="0" dirty="0" smtClean="0"/>
              <a:t> occluding some objects of interest.</a:t>
            </a:r>
          </a:p>
          <a:p>
            <a:pPr>
              <a:spcBef>
                <a:spcPct val="0"/>
              </a:spcBef>
            </a:pPr>
            <a:r>
              <a:rPr lang="en-US" altLang="zh-CN" baseline="0" dirty="0" smtClean="0"/>
              <a:t>Take a look at the car. </a:t>
            </a:r>
            <a:r>
              <a:rPr lang="en-US" altLang="zh-CN" dirty="0" smtClean="0"/>
              <a:t>Though</a:t>
            </a:r>
            <a:r>
              <a:rPr lang="en-US" altLang="zh-CN" baseline="0" dirty="0" smtClean="0"/>
              <a:t> much of its surface are not correctly sensed, we are still able to label it as “car salient” because we have such kind of previously generated model graph.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3D7A-4BF6-4AC7-BCD8-EBDBBDEB320C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95995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Another scene, the supporting</a:t>
            </a:r>
            <a:r>
              <a:rPr lang="en-US" altLang="zh-CN" baseline="0" dirty="0" smtClean="0"/>
              <a:t> pole of the </a:t>
            </a:r>
            <a:r>
              <a:rPr lang="en-US" altLang="zh-CN" dirty="0" smtClean="0"/>
              <a:t>traffic sign is occluded.</a:t>
            </a:r>
          </a:p>
          <a:p>
            <a:r>
              <a:rPr lang="en-US" altLang="zh-CN" baseline="0" dirty="0" smtClean="0"/>
              <a:t>It is still correctly labeled because of missing-tolerance of graph matching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3D7A-4BF6-4AC7-BCD8-EBDBBDEB320C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9599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dirty="0" smtClean="0"/>
              <a:t>Many existing researches have demonstrated that a large environment, such as urban, can be mapped using laser sensing techniques.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This research is motivated in discovering the objects of interest such as buildings, traffic lights, traffic signs</a:t>
            </a:r>
            <a:r>
              <a:rPr lang="en-US" altLang="zh-CN" baseline="0" dirty="0" smtClean="0"/>
              <a:t> and</a:t>
            </a:r>
            <a:r>
              <a:rPr lang="en-US" altLang="zh-CN" dirty="0" smtClean="0"/>
              <a:t> cars  from a large amount of laser points, which are acquired by a mobile sensing</a:t>
            </a:r>
            <a:r>
              <a:rPr lang="en-US" altLang="zh-CN" baseline="0" dirty="0" smtClean="0"/>
              <a:t> </a:t>
            </a:r>
            <a:r>
              <a:rPr lang="en-US" altLang="zh-CN" dirty="0" smtClean="0"/>
              <a:t>platform.</a:t>
            </a:r>
          </a:p>
        </p:txBody>
      </p:sp>
      <p:sp>
        <p:nvSpPr>
          <p:cNvPr id="1741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9C301D9-0A83-4209-BCD6-772CD6C8E726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zh-CN" dirty="0" smtClean="0"/>
              <a:t>Admittedly,</a:t>
            </a:r>
            <a:r>
              <a:rPr lang="en-US" altLang="zh-CN" baseline="0" dirty="0" smtClean="0"/>
              <a:t> there are errors in the result, mainly because of the trees &amp; brushes.</a:t>
            </a:r>
          </a:p>
          <a:p>
            <a:pPr>
              <a:spcBef>
                <a:spcPct val="0"/>
              </a:spcBef>
            </a:pPr>
            <a:r>
              <a:rPr lang="en-US" altLang="zh-CN" baseline="0" dirty="0" smtClean="0"/>
              <a:t>Notice the two tree trunks are </a:t>
            </a:r>
            <a:r>
              <a:rPr lang="en-US" altLang="zh-CN" baseline="0" dirty="0" err="1" smtClean="0"/>
              <a:t>mis</a:t>
            </a:r>
            <a:r>
              <a:rPr lang="en-US" altLang="zh-CN" baseline="0" dirty="0" smtClean="0"/>
              <a:t>-labeled as objects of interest.</a:t>
            </a:r>
          </a:p>
        </p:txBody>
      </p:sp>
      <p:sp>
        <p:nvSpPr>
          <p:cNvPr id="5325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67A0C1F-46A5-45A7-B183-E08019FCC0DC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We also statistic</a:t>
            </a:r>
            <a:r>
              <a:rPr lang="en-US" altLang="zh-CN" baseline="0" dirty="0" smtClean="0"/>
              <a:t> the precision &amp; recall rate in highway scene.</a:t>
            </a:r>
          </a:p>
          <a:p>
            <a:r>
              <a:rPr lang="en-US" altLang="zh-CN" baseline="0" dirty="0" smtClean="0"/>
              <a:t>As you see, road lamp receive the best performance since its primary geometry are simple &amp; clear;</a:t>
            </a:r>
          </a:p>
          <a:p>
            <a:r>
              <a:rPr lang="en-US" altLang="zh-CN" baseline="0" dirty="0" smtClean="0"/>
              <a:t>While the results of signpost &amp; road belt are not so good, since the data of them greatly suffers from occlusion.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F393F6-0CAE-425C-AC99-1AB6F3543EA7}" type="slidenum">
              <a:rPr lang="zh-CN" altLang="en-US" smtClean="0"/>
              <a:pPr>
                <a:defRPr/>
              </a:pPr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35669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 smtClean="0"/>
          </a:p>
        </p:txBody>
      </p:sp>
      <p:sp>
        <p:nvSpPr>
          <p:cNvPr id="5939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E96AEF-FC39-47EE-8EB1-8FAA5649AF5D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zh-CN" dirty="0" smtClean="0"/>
              <a:t>There are many difficulties in such task.</a:t>
            </a:r>
          </a:p>
          <a:p>
            <a:pPr>
              <a:spcBef>
                <a:spcPct val="0"/>
              </a:spcBef>
            </a:pPr>
            <a:r>
              <a:rPr lang="en-US" altLang="zh-CN" dirty="0" smtClean="0"/>
              <a:t>First of all, the data amount is huge!</a:t>
            </a:r>
          </a:p>
          <a:p>
            <a:pPr>
              <a:spcBef>
                <a:spcPct val="0"/>
              </a:spcBef>
            </a:pPr>
            <a:r>
              <a:rPr lang="en-US" altLang="zh-CN" dirty="0" smtClean="0"/>
              <a:t>However, in many applications, the objects of interest are different.</a:t>
            </a:r>
          </a:p>
          <a:p>
            <a:pPr>
              <a:spcBef>
                <a:spcPct val="0"/>
              </a:spcBef>
            </a:pPr>
            <a:r>
              <a:rPr lang="en-US" altLang="zh-CN" dirty="0" smtClean="0"/>
              <a:t>For example, the applications for generating an urban map focus on the static objects, while the ITS applications may also concern cars and pedestrians.</a:t>
            </a:r>
          </a:p>
          <a:p>
            <a:pPr>
              <a:spcBef>
                <a:spcPct val="0"/>
              </a:spcBef>
            </a:pPr>
            <a:r>
              <a:rPr lang="en-US" altLang="zh-CN" dirty="0" smtClean="0"/>
              <a:t>Therefore for such applications, it is not necessary to universally process on the whole laser points, while we may put more focus on the objects of interest.</a:t>
            </a:r>
          </a:p>
        </p:txBody>
      </p:sp>
      <p:sp>
        <p:nvSpPr>
          <p:cNvPr id="2150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0FF6E62-DDAC-46DD-9CA7-274B7192A964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This lead to the objective of this paper: compute the object-based saliency of laser points.</a:t>
            </a:r>
          </a:p>
          <a:p>
            <a:pPr>
              <a:spcBef>
                <a:spcPct val="0"/>
              </a:spcBef>
            </a:pPr>
            <a:r>
              <a:rPr lang="en-US" altLang="zh-CN" dirty="0" smtClean="0"/>
              <a:t>The result will help in object detection in the subsequent procedures.</a:t>
            </a:r>
          </a:p>
          <a:p>
            <a:pPr>
              <a:spcBef>
                <a:spcPct val="0"/>
              </a:spcBef>
            </a:pPr>
            <a:r>
              <a:rPr lang="en-US" altLang="zh-CN" dirty="0" smtClean="0"/>
              <a:t>A three step approach is developed, where, step 1:…, step 2:…, step 3.</a:t>
            </a:r>
          </a:p>
          <a:p>
            <a:pPr>
              <a:spcBef>
                <a:spcPct val="0"/>
              </a:spcBef>
            </a:pPr>
            <a:r>
              <a:rPr lang="en-US" altLang="zh-CN" dirty="0" smtClean="0"/>
              <a:t>In the following, we briefly introduce our research platform, then explain the algorithms in each step. </a:t>
            </a:r>
          </a:p>
          <a:p>
            <a:pPr>
              <a:spcBef>
                <a:spcPct val="0"/>
              </a:spcBef>
            </a:pPr>
            <a:r>
              <a:rPr lang="en-US" altLang="zh-CN" dirty="0" smtClean="0"/>
              <a:t>The algorithms have been examined using large amounts of laser points that are collected through the experiments in Beijing. We show experimental results and give conclusions finally.</a:t>
            </a:r>
          </a:p>
        </p:txBody>
      </p:sp>
      <p:sp>
        <p:nvSpPr>
          <p:cNvPr id="2355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584E91A-D20E-4408-A833-0B1870FD8BFC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dirty="0" smtClean="0"/>
              <a:t>稍停顿</a:t>
            </a:r>
            <a:endParaRPr lang="en-US" altLang="zh-CN" dirty="0" smtClean="0"/>
          </a:p>
          <a:p>
            <a:r>
              <a:rPr lang="en-US" altLang="zh-CN" dirty="0" smtClean="0"/>
              <a:t>This video shows how we acquire data. We only show the data acquired by the right scanner.</a:t>
            </a:r>
            <a:endParaRPr lang="en-US" altLang="zh-CN" baseline="0" dirty="0" smtClean="0"/>
          </a:p>
          <a:p>
            <a:r>
              <a:rPr lang="en-US" altLang="zh-CN" baseline="0" dirty="0" smtClean="0"/>
              <a:t>In this approach we use the form of range image to represent data.</a:t>
            </a:r>
            <a:endParaRPr lang="zh-CN" altLang="en-US" dirty="0" smtClean="0"/>
          </a:p>
        </p:txBody>
      </p:sp>
      <p:sp>
        <p:nvSpPr>
          <p:cNvPr id="4" name="灯片编号占位符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EA1BCC57-1CFE-4130-8BA9-793BFED7A840}" type="slidenum">
              <a:rPr lang="zh-CN" altLang="en-US" sz="1200"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zh-CN" altLang="en-US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zh-CN" dirty="0" smtClean="0"/>
              <a:t>The 1</a:t>
            </a:r>
            <a:r>
              <a:rPr lang="en-US" altLang="zh-CN" baseline="30000" dirty="0" smtClean="0"/>
              <a:t>st</a:t>
            </a:r>
            <a:r>
              <a:rPr lang="en-US" altLang="zh-CN" dirty="0" smtClean="0"/>
              <a:t> step of out approach is geometric feature extraction.</a:t>
            </a:r>
          </a:p>
          <a:p>
            <a:pPr>
              <a:spcBef>
                <a:spcPct val="0"/>
              </a:spcBef>
            </a:pPr>
            <a:r>
              <a:rPr lang="en-US" altLang="zh-CN" dirty="0" smtClean="0"/>
              <a:t>Here we define 4 types of geometric features: vertical line, horizontal line, vertical plane and horizontal plane.</a:t>
            </a:r>
          </a:p>
          <a:p>
            <a:pPr>
              <a:spcBef>
                <a:spcPct val="0"/>
              </a:spcBef>
            </a:pPr>
            <a:r>
              <a:rPr lang="en-US" altLang="zh-CN" dirty="0" smtClean="0"/>
              <a:t>To extract them, a 2-step approach is used:</a:t>
            </a:r>
          </a:p>
          <a:p>
            <a:pPr>
              <a:spcBef>
                <a:spcPct val="0"/>
              </a:spcBef>
            </a:pPr>
            <a:r>
              <a:rPr lang="en-US" altLang="zh-CN" dirty="0" smtClean="0"/>
              <a:t>Given a range image, first seed selection. seeds of different types of geometric features are selected based on a series of pixel-level features (e.g. normal</a:t>
            </a:r>
            <a:r>
              <a:rPr lang="en-US" altLang="zh-CN" baseline="0" dirty="0" smtClean="0"/>
              <a:t> &amp;</a:t>
            </a:r>
            <a:r>
              <a:rPr lang="en-US" altLang="zh-CN" dirty="0" smtClean="0"/>
              <a:t> surface fitting</a:t>
            </a:r>
            <a:r>
              <a:rPr lang="en-US" altLang="zh-CN" baseline="0" dirty="0" smtClean="0"/>
              <a:t> variation</a:t>
            </a:r>
            <a:r>
              <a:rPr lang="en-US" altLang="zh-CN" dirty="0" smtClean="0"/>
              <a:t>).</a:t>
            </a:r>
          </a:p>
          <a:p>
            <a:pPr>
              <a:spcBef>
                <a:spcPct val="0"/>
              </a:spcBef>
            </a:pPr>
            <a:r>
              <a:rPr lang="en-US" altLang="zh-CN" dirty="0" smtClean="0"/>
              <a:t>Second, region growing. Starting from the seeds, all nearby pixels with similar pixel-level features are grown together.</a:t>
            </a:r>
          </a:p>
        </p:txBody>
      </p:sp>
      <p:sp>
        <p:nvSpPr>
          <p:cNvPr id="2969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B5B7EF4-0404-427A-9C5D-DB337A88825B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zh-CN" dirty="0" smtClean="0"/>
              <a:t>Here are some geometric feature extraction results. Pixels</a:t>
            </a:r>
            <a:r>
              <a:rPr lang="en-US" altLang="zh-CN" baseline="0" dirty="0" smtClean="0"/>
              <a:t> of the </a:t>
            </a:r>
            <a:r>
              <a:rPr lang="en-US" altLang="zh-CN" dirty="0" smtClean="0"/>
              <a:t>extracted geometry are highlighted.</a:t>
            </a:r>
            <a:endParaRPr lang="zh-CN" altLang="en-US" dirty="0" smtClean="0"/>
          </a:p>
        </p:txBody>
      </p:sp>
      <p:sp>
        <p:nvSpPr>
          <p:cNvPr id="3174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945DFB8-0E22-435B-8AC8-5FE886D00495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zh-CN" dirty="0" smtClean="0"/>
              <a:t>After</a:t>
            </a:r>
            <a:r>
              <a:rPr lang="en-US" altLang="zh-CN" baseline="0" dirty="0" smtClean="0"/>
              <a:t> extracting GFs, h</a:t>
            </a:r>
            <a:r>
              <a:rPr lang="en-US" altLang="zh-CN" dirty="0" smtClean="0"/>
              <a:t>ere</a:t>
            </a:r>
            <a:r>
              <a:rPr lang="en-US" altLang="zh-CN" baseline="0" dirty="0" smtClean="0"/>
              <a:t> we consider </a:t>
            </a:r>
            <a:r>
              <a:rPr lang="en-US" altLang="zh-CN" dirty="0" smtClean="0"/>
              <a:t>objects as combination of them, e.g. car, road lamp, traffic sign.</a:t>
            </a:r>
          </a:p>
          <a:p>
            <a:pPr>
              <a:spcBef>
                <a:spcPct val="0"/>
              </a:spcBef>
            </a:pPr>
            <a:r>
              <a:rPr lang="en-US" altLang="zh-CN" dirty="0" smtClean="0"/>
              <a:t>So the</a:t>
            </a:r>
            <a:r>
              <a:rPr lang="en-US" altLang="zh-CN" baseline="0" dirty="0" smtClean="0"/>
              <a:t> task of generating object candidates turns to be finding </a:t>
            </a:r>
            <a:r>
              <a:rPr lang="en-US" altLang="zh-CN" dirty="0" smtClean="0"/>
              <a:t>certain combination of geometric features.</a:t>
            </a:r>
          </a:p>
          <a:p>
            <a:pPr>
              <a:spcBef>
                <a:spcPct val="0"/>
              </a:spcBef>
            </a:pPr>
            <a:r>
              <a:rPr lang="en-US" altLang="zh-CN" dirty="0" smtClean="0"/>
              <a:t>And a voting scheme is applied.</a:t>
            </a:r>
          </a:p>
          <a:p>
            <a:pPr>
              <a:spcBef>
                <a:spcPct val="0"/>
              </a:spcBef>
            </a:pPr>
            <a:r>
              <a:rPr lang="en-US" altLang="zh-CN" dirty="0" smtClean="0"/>
              <a:t>First, the candidate centers are voted for each geometric feature;</a:t>
            </a:r>
          </a:p>
          <a:p>
            <a:pPr>
              <a:spcBef>
                <a:spcPct val="0"/>
              </a:spcBef>
            </a:pPr>
            <a:r>
              <a:rPr lang="en-US" altLang="zh-CN" dirty="0" smtClean="0"/>
              <a:t>Then, the centers of the same object class are clustered, and the candidates are generated based on these clusters. </a:t>
            </a:r>
            <a:endParaRPr lang="zh-CN" altLang="en-US" dirty="0" smtClean="0"/>
          </a:p>
        </p:txBody>
      </p:sp>
      <p:sp>
        <p:nvSpPr>
          <p:cNvPr id="3379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9BE6227-CF91-403E-A636-7855F2448B33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zh-CN" dirty="0" smtClean="0"/>
              <a:t>Here is an example of object candidate generation.</a:t>
            </a:r>
          </a:p>
          <a:p>
            <a:pPr>
              <a:spcBef>
                <a:spcPct val="0"/>
              </a:spcBef>
            </a:pPr>
            <a:r>
              <a:rPr lang="en-US" altLang="zh-CN" dirty="0" smtClean="0"/>
              <a:t>Vote all possible car centers</a:t>
            </a:r>
            <a:r>
              <a:rPr lang="en-US" altLang="zh-CN" baseline="0" dirty="0" smtClean="0"/>
              <a:t>, illustrated by </a:t>
            </a:r>
            <a:r>
              <a:rPr lang="en-US" altLang="zh-CN" dirty="0" smtClean="0"/>
              <a:t>blue dot</a:t>
            </a:r>
          </a:p>
          <a:p>
            <a:pPr>
              <a:spcBef>
                <a:spcPct val="0"/>
              </a:spcBef>
            </a:pPr>
            <a:r>
              <a:rPr lang="en-US" altLang="zh-CN" dirty="0" smtClean="0"/>
              <a:t>Some clusters</a:t>
            </a:r>
          </a:p>
          <a:p>
            <a:pPr>
              <a:spcBef>
                <a:spcPct val="0"/>
              </a:spcBef>
            </a:pPr>
            <a:r>
              <a:rPr lang="en-US" altLang="zh-CN" dirty="0" smtClean="0"/>
              <a:t>Candidate, notice some other objects are considered as car candidates as well.</a:t>
            </a:r>
            <a:endParaRPr lang="zh-CN" altLang="en-US" dirty="0" smtClean="0"/>
          </a:p>
        </p:txBody>
      </p:sp>
      <p:sp>
        <p:nvSpPr>
          <p:cNvPr id="3584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60C8E0D-9BA6-4588-BDF2-A8B3B49B3E58}" type="slidenum">
              <a:rPr lang="zh-CN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english.pku.edu.cn/index.htm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://english.pku.edu.cn/index.htm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/>
          <p:cNvSpPr/>
          <p:nvPr/>
        </p:nvSpPr>
        <p:spPr bwMode="ltGray">
          <a:xfrm>
            <a:off x="0" y="0"/>
            <a:ext cx="9144000" cy="6092825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矩形 12"/>
          <p:cNvSpPr/>
          <p:nvPr/>
        </p:nvSpPr>
        <p:spPr>
          <a:xfrm>
            <a:off x="0" y="6165850"/>
            <a:ext cx="9144000" cy="692150"/>
          </a:xfrm>
          <a:prstGeom prst="rect">
            <a:avLst/>
          </a:prstGeom>
          <a:solidFill>
            <a:srgbClr val="9507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矩形 9"/>
          <p:cNvSpPr/>
          <p:nvPr/>
        </p:nvSpPr>
        <p:spPr bwMode="invGray">
          <a:xfrm>
            <a:off x="0" y="60928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7" name="Picture 2" descr="http://english.pku.edu.cn/images/1_01.gif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191250"/>
            <a:ext cx="20574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P:\poss2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75463" y="5157788"/>
            <a:ext cx="2268537" cy="145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图片 13" descr="possicon1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38725" y="6088063"/>
            <a:ext cx="2773363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8077200" cy="1673352"/>
          </a:xfrm>
        </p:spPr>
        <p:txBody>
          <a:bodyPr tIns="0" bIns="0"/>
          <a:lstStyle>
            <a:lvl1pPr algn="ctr">
              <a:defRPr sz="4700" b="1">
                <a:solidFill>
                  <a:schemeClr val="bg1"/>
                </a:solidFill>
              </a:defRPr>
            </a:lvl1pPr>
            <a:extLst/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85800" y="3276600"/>
            <a:ext cx="8077200" cy="1219200"/>
          </a:xfrm>
        </p:spPr>
        <p:txBody>
          <a:bodyPr lIns="118872" tIns="0" rIns="45720" bIns="0" anchor="ctr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10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3C4FE-DD2A-4C89-B23B-72357AB7FB9D}" type="datetimeFigureOut">
              <a:rPr lang="zh-CN" altLang="en-US"/>
              <a:pPr>
                <a:defRPr/>
              </a:pPr>
              <a:t>2012/5/11</a:t>
            </a:fld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8F82D-E430-4E07-B48C-411A8512978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4D302-EBE0-4262-B872-FFBFBB2602CB}" type="datetimeFigureOut">
              <a:rPr lang="zh-CN" altLang="en-US"/>
              <a:pPr>
                <a:defRPr/>
              </a:pPr>
              <a:t>2012/5/11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8B28B-DF8F-4865-80A5-63462E1ED97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矩形 7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77882-8C70-4FBD-834C-B2047310C670}" type="datetimeFigureOut">
              <a:rPr lang="zh-CN" altLang="en-US"/>
              <a:pPr>
                <a:defRPr/>
              </a:pPr>
              <a:t>2012/5/11</a:t>
            </a:fld>
            <a:endParaRPr lang="zh-CN" altLang="en-US"/>
          </a:p>
        </p:txBody>
      </p:sp>
      <p:sp>
        <p:nvSpPr>
          <p:cNvPr id="7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DFF2C-A8A6-4E76-8CBC-2393A786B35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20688"/>
          </a:xfrm>
        </p:spPr>
        <p:txBody>
          <a:bodyPr/>
          <a:lstStyle>
            <a:extLst/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44B10-C0E2-42AB-AF43-017D262EC93C}" type="datetimeFigureOut">
              <a:rPr lang="zh-CN" altLang="en-US"/>
              <a:pPr>
                <a:defRPr/>
              </a:pPr>
              <a:t>2012/5/11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B19B4-4A19-4D99-B57E-7BAA2D06804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/>
          <p:cNvSpPr/>
          <p:nvPr/>
        </p:nvSpPr>
        <p:spPr bwMode="ltGray">
          <a:xfrm>
            <a:off x="0" y="0"/>
            <a:ext cx="9144000" cy="5949950"/>
          </a:xfrm>
          <a:prstGeom prst="rect">
            <a:avLst/>
          </a:prstGeom>
          <a:solidFill>
            <a:schemeClr val="tx1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矩形 11"/>
          <p:cNvSpPr/>
          <p:nvPr/>
        </p:nvSpPr>
        <p:spPr bwMode="invGray">
          <a:xfrm>
            <a:off x="0" y="5949950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4" descr="P:\poss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5463" y="5157788"/>
            <a:ext cx="2268537" cy="145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english.pku.edu.cn/images/1_01.gif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191250"/>
            <a:ext cx="205740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13" descr="possicon1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8625" y="6021388"/>
            <a:ext cx="2773363" cy="72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2672" y="1969376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23528" y="3679304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6DB86-C5A1-43E3-9F08-8FD06060712F}" type="datetimeFigureOut">
              <a:rPr lang="zh-CN" altLang="en-US"/>
              <a:pPr>
                <a:defRPr/>
              </a:pPr>
              <a:t>2012/5/11</a:t>
            </a:fld>
            <a:endParaRPr lang="zh-CN" altLang="en-US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9FA7B-3AB8-4E7C-8012-0FC0AC0B988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836712"/>
            <a:ext cx="4038600" cy="5561040"/>
          </a:xfrm>
        </p:spPr>
        <p:txBody>
          <a:bodyPr lIns="9144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836712"/>
            <a:ext cx="4038600" cy="556104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5F384-5E7B-4EF7-A71E-F315D7D958A1}" type="datetimeFigureOut">
              <a:rPr lang="zh-CN" altLang="en-US"/>
              <a:pPr>
                <a:defRPr/>
              </a:pPr>
              <a:t>2012/5/11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A94BE-73BC-40B3-9176-B434FA15822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20688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05880" y="817240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95536" y="1565944"/>
            <a:ext cx="4040188" cy="438333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583361" y="815419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583361" y="1565944"/>
            <a:ext cx="4041775" cy="438333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9B913-FB7C-43E3-9483-9B2E320BC21B}" type="datetimeFigureOut">
              <a:rPr lang="zh-CN" altLang="en-US"/>
              <a:pPr>
                <a:defRPr/>
              </a:pPr>
              <a:t>2012/5/11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B48A8-97EA-4BA6-974D-AA8C8C5C69F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C396F-C642-4E38-BF8B-73033E9A5162}" type="datetimeFigureOut">
              <a:rPr lang="zh-CN" altLang="en-US"/>
              <a:pPr>
                <a:defRPr/>
              </a:pPr>
              <a:t>2012/5/11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92800-3A23-4153-865A-2A20CDF4D8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96678-991B-49C6-9D24-9B2B7CB51FDC}" type="datetimeFigureOut">
              <a:rPr lang="zh-CN" altLang="en-US"/>
              <a:pPr>
                <a:defRPr/>
              </a:pPr>
              <a:t>2012/5/11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61304-713A-4183-A646-34473AF57A4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11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矩形 8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72008"/>
            <a:ext cx="2843808" cy="548680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19377" y="886339"/>
            <a:ext cx="5920641" cy="506294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67838" y="873224"/>
            <a:ext cx="2468880" cy="50760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048D6-B257-4C4B-9AC8-5337905EC5FB}" type="datetimeFigureOut">
              <a:rPr lang="zh-CN" altLang="en-US"/>
              <a:pPr>
                <a:defRPr/>
              </a:pPr>
              <a:t>2012/5/11</a:t>
            </a:fld>
            <a:endParaRPr lang="zh-CN" altLang="en-US"/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B868BF-1F51-4AF7-8220-25BEA20C33F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10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矩形 8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7504" y="72008"/>
            <a:ext cx="2592288" cy="548680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7E4D85-B451-405F-9CFF-563774A4302B}" type="datetimeFigureOut">
              <a:rPr lang="zh-CN" altLang="en-US"/>
              <a:pPr>
                <a:defRPr/>
              </a:pPr>
              <a:t>2012/5/11</a:t>
            </a:fld>
            <a:endParaRPr lang="zh-CN" altLang="en-US"/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9A8DC-591D-4FF8-8477-12865F95C13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://english.pku.edu.cn/index.htm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extLst/>
          </a:blip>
          <a:srcRect/>
          <a:stretch>
            <a:fillRect b="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6453188"/>
            <a:ext cx="9144000" cy="404812"/>
          </a:xfrm>
          <a:prstGeom prst="rect">
            <a:avLst/>
          </a:prstGeom>
          <a:solidFill>
            <a:srgbClr val="9507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027" name="Picture 4" descr="P:\poss2.gif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596188" y="5805488"/>
            <a:ext cx="140335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2" descr="http://english.pku.edu.cn/images/1_01.gif">
            <a:hlinkClick r:id="rId15"/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6453188"/>
            <a:ext cx="1249363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 bwMode="invGray">
          <a:xfrm>
            <a:off x="0" y="620713"/>
            <a:ext cx="9144000" cy="71437"/>
          </a:xfrm>
          <a:prstGeom prst="rect">
            <a:avLst/>
          </a:prstGeom>
          <a:gradFill>
            <a:gsLst>
              <a:gs pos="0">
                <a:schemeClr val="tx1"/>
              </a:gs>
              <a:gs pos="100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</a:gra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84213" y="6237288"/>
            <a:ext cx="2133600" cy="21590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fld id="{5BFF41C8-4875-4933-A28C-323EDAB310DB}" type="datetimeFigureOut">
              <a:rPr lang="zh-CN" altLang="en-US"/>
              <a:pPr>
                <a:defRPr/>
              </a:pPr>
              <a:t>2012/5/11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32138" y="6237288"/>
            <a:ext cx="3082925" cy="201612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38835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95000"/>
                  </a:schemeClr>
                </a:solidFill>
                <a:latin typeface="+mn-lt"/>
                <a:ea typeface="+mn-ea"/>
              </a:defRPr>
            </a:lvl1pPr>
            <a:extLst/>
          </a:lstStyle>
          <a:p>
            <a:pPr>
              <a:defRPr/>
            </a:pPr>
            <a:fld id="{56FE02D7-FF84-4A9D-BE32-AFD991CDC4F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1033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179388" y="836613"/>
            <a:ext cx="8713787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smtClean="0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0" y="44450"/>
            <a:ext cx="8229600" cy="504825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pic>
        <p:nvPicPr>
          <p:cNvPr id="1035" name="图片 13" descr="possicon1.png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300788" y="6381750"/>
            <a:ext cx="1511300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979613" y="6567488"/>
            <a:ext cx="3671887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000" b="1" i="1" dirty="0">
                <a:solidFill>
                  <a:schemeClr val="bg1"/>
                </a:solidFill>
                <a:latin typeface="Meiryo" pitchFamily="34" charset="-128"/>
                <a:ea typeface="Meiryo" pitchFamily="34" charset="-128"/>
                <a:cs typeface="Meiryo" pitchFamily="34" charset="-128"/>
              </a:rPr>
              <a:t>3DVCR Group, Department of Machine Intelligence</a:t>
            </a:r>
            <a:endParaRPr lang="zh-CN" altLang="en-US" sz="1000" b="1" i="1" dirty="0">
              <a:solidFill>
                <a:schemeClr val="bg1"/>
              </a:solidFill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67" r:id="rId7"/>
    <p:sldLayoutId id="2147483674" r:id="rId8"/>
    <p:sldLayoutId id="2147483675" r:id="rId9"/>
    <p:sldLayoutId id="2147483666" r:id="rId10"/>
    <p:sldLayoutId id="2147483676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orbel" pitchFamily="34" charset="0"/>
          <a:ea typeface="华文楷体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orbel" pitchFamily="34" charset="0"/>
          <a:ea typeface="华文楷体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orbel" pitchFamily="34" charset="0"/>
          <a:ea typeface="华文楷体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orbel" pitchFamily="34" charset="0"/>
          <a:ea typeface="华文楷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orbel" pitchFamily="34" charset="0"/>
          <a:ea typeface="华文楷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orbel" pitchFamily="34" charset="0"/>
          <a:ea typeface="华文楷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orbel" pitchFamily="34" charset="0"/>
          <a:ea typeface="华文楷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orbel" pitchFamily="34" charset="0"/>
          <a:ea typeface="华文楷体" pitchFamily="2" charset="-122"/>
        </a:defRPr>
      </a:lvl9pPr>
      <a:extLst/>
    </p:titleStyle>
    <p:bodyStyle>
      <a:lvl1pPr marL="438150" indent="-319088" algn="l" rtl="0" fontAlgn="base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fontAlgn="base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fontAlgn="base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fontAlgn="base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zhaoyipu\Desktop\zhao\Untitled.swf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1556792"/>
            <a:ext cx="9144000" cy="167335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sz="4200" dirty="0"/>
              <a:t>Computing Object-based </a:t>
            </a:r>
            <a:r>
              <a:rPr lang="en-US" altLang="zh-CN" sz="4200" dirty="0" smtClean="0"/>
              <a:t>Saliency</a:t>
            </a:r>
            <a:br>
              <a:rPr lang="en-US" altLang="zh-CN" sz="4200" dirty="0" smtClean="0"/>
            </a:br>
            <a:r>
              <a:rPr lang="en-US" altLang="zh-CN" sz="4200" dirty="0" smtClean="0"/>
              <a:t>in </a:t>
            </a:r>
            <a:r>
              <a:rPr lang="en-US" altLang="zh-CN" sz="4200" dirty="0"/>
              <a:t>Urban Scenes Using Laser Sensing</a:t>
            </a:r>
            <a:endParaRPr lang="zh-CN" altLang="en-US" sz="4200" dirty="0"/>
          </a:p>
        </p:txBody>
      </p:sp>
      <p:sp>
        <p:nvSpPr>
          <p:cNvPr id="14338" name="副标题 2"/>
          <p:cNvSpPr txBox="1">
            <a:spLocks/>
          </p:cNvSpPr>
          <p:nvPr/>
        </p:nvSpPr>
        <p:spPr bwMode="auto">
          <a:xfrm>
            <a:off x="685800" y="3644900"/>
            <a:ext cx="8077200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8872" tIns="0" rIns="45720" bIns="0" anchor="ctr"/>
          <a:lstStyle/>
          <a:p>
            <a:pPr algn="ctr"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n-US" altLang="zh-CN" sz="2800">
                <a:solidFill>
                  <a:srgbClr val="FFFFFF"/>
                </a:solidFill>
                <a:latin typeface="Corbel" pitchFamily="34" charset="0"/>
                <a:ea typeface="华文楷体" pitchFamily="2" charset="-122"/>
              </a:rPr>
              <a:t>*</a:t>
            </a:r>
            <a:r>
              <a:rPr lang="en-US" altLang="zh-CN" sz="2800" u="sng">
                <a:solidFill>
                  <a:srgbClr val="FFFFFF"/>
                </a:solidFill>
                <a:latin typeface="Corbel" pitchFamily="34" charset="0"/>
                <a:ea typeface="华文楷体" pitchFamily="2" charset="-122"/>
              </a:rPr>
              <a:t>Yipu Zhao</a:t>
            </a:r>
            <a:r>
              <a:rPr lang="en-US" altLang="zh-CN" sz="2800">
                <a:solidFill>
                  <a:srgbClr val="FFFFFF"/>
                </a:solidFill>
                <a:latin typeface="Corbel" pitchFamily="34" charset="0"/>
                <a:ea typeface="华文楷体" pitchFamily="2" charset="-122"/>
              </a:rPr>
              <a:t>, M. He, H. Zhao, F. Davoine, and H. Zha</a:t>
            </a:r>
          </a:p>
          <a:p>
            <a:pPr algn="ctr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altLang="zh-CN" sz="2800">
              <a:solidFill>
                <a:srgbClr val="FFFFFF"/>
              </a:solidFill>
              <a:latin typeface="Corbel" pitchFamily="34" charset="0"/>
              <a:ea typeface="华文楷体" pitchFamily="2" charset="-122"/>
            </a:endParaRPr>
          </a:p>
          <a:p>
            <a:pPr algn="ctr"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n-US" altLang="zh-CN" sz="2800">
                <a:solidFill>
                  <a:srgbClr val="FFFFFF"/>
                </a:solidFill>
                <a:latin typeface="Corbel" pitchFamily="34" charset="0"/>
                <a:ea typeface="华文楷体" pitchFamily="2" charset="-122"/>
              </a:rPr>
              <a:t>Department of EECS, Peking University</a:t>
            </a:r>
          </a:p>
          <a:p>
            <a:pPr algn="ctr">
              <a:buClr>
                <a:schemeClr val="accent1"/>
              </a:buClr>
              <a:buSzPct val="80000"/>
              <a:buFont typeface="Wingdings 2" pitchFamily="18" charset="2"/>
              <a:buNone/>
            </a:pPr>
            <a:r>
              <a:rPr lang="en-US" altLang="zh-CN" sz="2800">
                <a:solidFill>
                  <a:srgbClr val="FFFFFF"/>
                </a:solidFill>
                <a:latin typeface="Corbel" pitchFamily="34" charset="0"/>
                <a:ea typeface="华文楷体" pitchFamily="2" charset="-122"/>
              </a:rPr>
              <a:t>Sino-French Lab, CNRS &amp; LIAMA </a:t>
            </a:r>
            <a:endParaRPr lang="zh-CN" altLang="en-US" sz="2800">
              <a:solidFill>
                <a:srgbClr val="FFFFFF"/>
              </a:solidFill>
              <a:latin typeface="Corbel" pitchFamily="34" charset="0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 dirty="0" smtClean="0"/>
              <a:t>The object-based saliency depends on</a:t>
            </a:r>
          </a:p>
          <a:p>
            <a:pPr lvl="1"/>
            <a:r>
              <a:rPr lang="en-US" altLang="zh-CN" sz="2400" b="1" dirty="0" smtClean="0">
                <a:solidFill>
                  <a:srgbClr val="FF0000"/>
                </a:solidFill>
              </a:rPr>
              <a:t>Type &amp; size</a:t>
            </a:r>
            <a:r>
              <a:rPr lang="en-US" altLang="zh-CN" sz="2400" dirty="0" smtClean="0"/>
              <a:t> of the related geometric features</a:t>
            </a:r>
          </a:p>
          <a:p>
            <a:pPr lvl="1"/>
            <a:r>
              <a:rPr lang="en-US" altLang="zh-CN" sz="2400" b="1" dirty="0" smtClean="0">
                <a:solidFill>
                  <a:srgbClr val="FF0000"/>
                </a:solidFill>
              </a:rPr>
              <a:t>Spatial relationship </a:t>
            </a:r>
            <a:r>
              <a:rPr lang="en-US" altLang="zh-CN" sz="2400" dirty="0" smtClean="0"/>
              <a:t>between geometric features</a:t>
            </a:r>
          </a:p>
          <a:p>
            <a:pPr lvl="1"/>
            <a:endParaRPr lang="en-US" altLang="zh-CN" sz="2400" dirty="0" smtClean="0"/>
          </a:p>
          <a:p>
            <a:r>
              <a:rPr lang="en-US" altLang="zh-CN" sz="2800" dirty="0" smtClean="0"/>
              <a:t>To contain these information</a:t>
            </a:r>
          </a:p>
          <a:p>
            <a:pPr lvl="1"/>
            <a:r>
              <a:rPr lang="en-US" altLang="zh-CN" sz="2400" b="1" dirty="0" smtClean="0">
                <a:solidFill>
                  <a:srgbClr val="FF0000"/>
                </a:solidFill>
              </a:rPr>
              <a:t>A graphical object representation </a:t>
            </a:r>
            <a:r>
              <a:rPr lang="en-US" altLang="zh-CN" sz="2400" dirty="0" smtClean="0"/>
              <a:t>is introduced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sz="4000" dirty="0" smtClean="0"/>
              <a:t>Step 3. Object-based Saliency Computing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3035300" y="4600178"/>
            <a:ext cx="1620838" cy="900113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/>
              <a:t>Graph Generation</a:t>
            </a:r>
            <a:endParaRPr lang="zh-CN" altLang="en-US" sz="2400" dirty="0"/>
          </a:p>
        </p:txBody>
      </p:sp>
      <p:sp>
        <p:nvSpPr>
          <p:cNvPr id="5" name="矩形 4"/>
          <p:cNvSpPr/>
          <p:nvPr/>
        </p:nvSpPr>
        <p:spPr>
          <a:xfrm>
            <a:off x="5027613" y="4617641"/>
            <a:ext cx="1620837" cy="8636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/>
              <a:t>Graph Matching</a:t>
            </a:r>
            <a:endParaRPr lang="zh-CN" altLang="en-US" sz="2400" dirty="0"/>
          </a:p>
        </p:txBody>
      </p:sp>
      <p:cxnSp>
        <p:nvCxnSpPr>
          <p:cNvPr id="6" name="直接箭头连接符 5"/>
          <p:cNvCxnSpPr/>
          <p:nvPr/>
        </p:nvCxnSpPr>
        <p:spPr>
          <a:xfrm>
            <a:off x="2663825" y="5049441"/>
            <a:ext cx="371475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 flipV="1">
            <a:off x="4656138" y="5049441"/>
            <a:ext cx="371475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/>
          <p:cNvSpPr/>
          <p:nvPr/>
        </p:nvSpPr>
        <p:spPr>
          <a:xfrm>
            <a:off x="7019925" y="4581128"/>
            <a:ext cx="1800225" cy="936625"/>
          </a:xfrm>
          <a:prstGeom prst="ellipse">
            <a:avLst/>
          </a:prstGeom>
          <a:solidFill>
            <a:srgbClr val="FFC000"/>
          </a:solidFill>
          <a:ln w="28575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tx1"/>
                </a:solidFill>
              </a:rPr>
              <a:t>Salient Objects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>
            <a:off x="6648450" y="5049441"/>
            <a:ext cx="371475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椭圆 9"/>
          <p:cNvSpPr/>
          <p:nvPr/>
        </p:nvSpPr>
        <p:spPr>
          <a:xfrm>
            <a:off x="395288" y="4581128"/>
            <a:ext cx="2268537" cy="936625"/>
          </a:xfrm>
          <a:prstGeom prst="ellipse">
            <a:avLst/>
          </a:prstGeom>
          <a:solidFill>
            <a:srgbClr val="FFC000"/>
          </a:solidFill>
          <a:ln w="28575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tx1"/>
                </a:solidFill>
              </a:rPr>
              <a:t>Object Candidates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 dirty="0" smtClean="0"/>
              <a:t>Graph definition:</a:t>
            </a:r>
          </a:p>
          <a:p>
            <a:pPr lvl="1"/>
            <a:r>
              <a:rPr lang="en-US" altLang="zh-CN" sz="2400" b="1" dirty="0" smtClean="0"/>
              <a:t>Node: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Type &amp; size </a:t>
            </a:r>
            <a:r>
              <a:rPr lang="en-US" altLang="zh-CN" sz="2400" dirty="0" smtClean="0"/>
              <a:t>of geometric features</a:t>
            </a:r>
          </a:p>
          <a:p>
            <a:pPr lvl="1"/>
            <a:r>
              <a:rPr lang="en-US" altLang="zh-CN" sz="2400" b="1" dirty="0" smtClean="0"/>
              <a:t>Edge: 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Spatial relationship </a:t>
            </a:r>
            <a:r>
              <a:rPr lang="en-US" altLang="zh-CN" sz="2400" dirty="0" smtClean="0"/>
              <a:t>of different geometric features</a:t>
            </a:r>
          </a:p>
          <a:p>
            <a:endParaRPr lang="en-US" altLang="zh-CN" sz="3200" dirty="0" smtClean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sz="4000" dirty="0" smtClean="0"/>
              <a:t>3.1 Graph Generation</a:t>
            </a:r>
            <a:endParaRPr lang="zh-CN" altLang="en-US" dirty="0"/>
          </a:p>
        </p:txBody>
      </p:sp>
      <p:pic>
        <p:nvPicPr>
          <p:cNvPr id="38" name="Picture 3" descr="E:\Lab\Docs\My Paper\ICRA2012\modified draft\figure\图片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64480"/>
            <a:ext cx="738187" cy="216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" descr="E:\Lab\Docs\My Paper\ICRA2012\modified draft\figure\图片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314" y="3265277"/>
            <a:ext cx="738187" cy="216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0" name="直接连接符 39"/>
          <p:cNvCxnSpPr/>
          <p:nvPr/>
        </p:nvCxnSpPr>
        <p:spPr>
          <a:xfrm flipV="1">
            <a:off x="2652923" y="3267460"/>
            <a:ext cx="444098" cy="1062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连接符 40"/>
          <p:cNvCxnSpPr/>
          <p:nvPr/>
        </p:nvCxnSpPr>
        <p:spPr>
          <a:xfrm flipV="1">
            <a:off x="2677072" y="3987540"/>
            <a:ext cx="444098" cy="1062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接连接符 41"/>
          <p:cNvCxnSpPr/>
          <p:nvPr/>
        </p:nvCxnSpPr>
        <p:spPr>
          <a:xfrm>
            <a:off x="2677072" y="3373710"/>
            <a:ext cx="0" cy="7389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3121170" y="3267460"/>
            <a:ext cx="0" cy="7389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2580915" y="3373710"/>
            <a:ext cx="0" cy="205533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116967" y="3469271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zh-C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612911" y="4489369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j</a:t>
            </a:r>
            <a:endParaRPr lang="zh-C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7" name="直接箭头连接符 46"/>
          <p:cNvCxnSpPr/>
          <p:nvPr/>
        </p:nvCxnSpPr>
        <p:spPr>
          <a:xfrm flipV="1">
            <a:off x="5365783" y="3447028"/>
            <a:ext cx="389" cy="125027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4601554" y="5085006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x</a:t>
            </a:r>
            <a:endParaRPr lang="zh-C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023154" y="3396884"/>
            <a:ext cx="298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latin typeface="Times New Roman" pitchFamily="18" charset="0"/>
                <a:cs typeface="Times New Roman" pitchFamily="18" charset="0"/>
              </a:rPr>
              <a:t>z</a:t>
            </a:r>
            <a:endParaRPr lang="zh-C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0" name="直接箭头连接符 49"/>
          <p:cNvCxnSpPr/>
          <p:nvPr/>
        </p:nvCxnSpPr>
        <p:spPr>
          <a:xfrm>
            <a:off x="5366172" y="4693028"/>
            <a:ext cx="1009139" cy="57424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113722" y="4724966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y</a:t>
            </a:r>
            <a:endParaRPr lang="zh-C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2" name="直接箭头连接符 51"/>
          <p:cNvCxnSpPr/>
          <p:nvPr/>
        </p:nvCxnSpPr>
        <p:spPr>
          <a:xfrm flipH="1">
            <a:off x="4439825" y="4693028"/>
            <a:ext cx="917815" cy="52369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4025490" y="4057150"/>
            <a:ext cx="13677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Object coordinate</a:t>
            </a:r>
            <a:endParaRPr lang="zh-C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" name="Picture 3" descr="E:\Lab\Docs\My Paper\ICRA2012\modified draft\figure\图片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599" y="3140968"/>
            <a:ext cx="738187" cy="216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5" name="直接连接符 54"/>
          <p:cNvCxnSpPr/>
          <p:nvPr/>
        </p:nvCxnSpPr>
        <p:spPr>
          <a:xfrm flipV="1">
            <a:off x="5835208" y="3143151"/>
            <a:ext cx="444098" cy="1062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 flipV="1">
            <a:off x="5859357" y="3863231"/>
            <a:ext cx="444098" cy="1062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>
            <a:off x="5859357" y="3249401"/>
            <a:ext cx="0" cy="7389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>
            <a:off x="6303455" y="3143151"/>
            <a:ext cx="0" cy="7389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5763200" y="3249401"/>
            <a:ext cx="0" cy="205533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箭头连接符 59"/>
          <p:cNvCxnSpPr/>
          <p:nvPr/>
        </p:nvCxnSpPr>
        <p:spPr>
          <a:xfrm flipH="1">
            <a:off x="5762426" y="3618882"/>
            <a:ext cx="324614" cy="678004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箭头连接符 60"/>
          <p:cNvCxnSpPr/>
          <p:nvPr/>
        </p:nvCxnSpPr>
        <p:spPr>
          <a:xfrm flipH="1">
            <a:off x="5914826" y="3771282"/>
            <a:ext cx="324614" cy="678004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矩形 61"/>
              <p:cNvSpPr/>
              <p:nvPr/>
            </p:nvSpPr>
            <p:spPr>
              <a:xfrm>
                <a:off x="5282642" y="3813898"/>
                <a:ext cx="513282" cy="4258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zh-CN" altLang="en-US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′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2" name="矩形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2642" y="3813898"/>
                <a:ext cx="513282" cy="425822"/>
              </a:xfrm>
              <a:prstGeom prst="rect">
                <a:avLst/>
              </a:prstGeom>
              <a:blipFill rotWithShape="1">
                <a:blip r:embed="rId4"/>
                <a:stretch>
                  <a:fillRect b="-1594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矩形 62"/>
              <p:cNvSpPr/>
              <p:nvPr/>
            </p:nvSpPr>
            <p:spPr>
              <a:xfrm>
                <a:off x="6042026" y="4091305"/>
                <a:ext cx="513281" cy="4258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zh-CN" altLang="en-US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zh-CN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′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altLang="zh-CN" b="0" i="1" smtClean="0">
                              <a:latin typeface="Cambria Math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63" name="矩形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2026" y="4091305"/>
                <a:ext cx="513281" cy="425822"/>
              </a:xfrm>
              <a:prstGeom prst="rect">
                <a:avLst/>
              </a:prstGeom>
              <a:blipFill rotWithShape="1">
                <a:blip r:embed="rId5"/>
                <a:stretch>
                  <a:fillRect r="-1190" b="-1428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椭圆 63"/>
          <p:cNvSpPr/>
          <p:nvPr/>
        </p:nvSpPr>
        <p:spPr>
          <a:xfrm>
            <a:off x="7337858" y="4617219"/>
            <a:ext cx="360040" cy="373101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5" name="直接连接符 64"/>
          <p:cNvCxnSpPr/>
          <p:nvPr/>
        </p:nvCxnSpPr>
        <p:spPr>
          <a:xfrm>
            <a:off x="7512297" y="4651229"/>
            <a:ext cx="0" cy="305080"/>
          </a:xfrm>
          <a:prstGeom prst="line">
            <a:avLst/>
          </a:prstGeom>
          <a:ln w="38100"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椭圆 65"/>
          <p:cNvSpPr/>
          <p:nvPr/>
        </p:nvSpPr>
        <p:spPr>
          <a:xfrm>
            <a:off x="8017737" y="3791655"/>
            <a:ext cx="360040" cy="373101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8106578" y="3870271"/>
            <a:ext cx="182358" cy="21586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7886513" y="4241693"/>
                <a:ext cx="977762" cy="4629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en-US" sz="20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CN" sz="2000" i="1">
                            <a:latin typeface="Cambria Math"/>
                          </a:rPr>
                          <m:t>𝑖</m:t>
                        </m:r>
                        <m:r>
                          <a:rPr lang="en-US" altLang="zh-CN" sz="2000" i="1">
                            <a:latin typeface="Cambria Math"/>
                          </a:rPr>
                          <m:t>′</m:t>
                        </m:r>
                        <m:r>
                          <a:rPr lang="en-US" altLang="zh-CN" sz="2000" i="1">
                            <a:latin typeface="Cambria Math"/>
                          </a:rPr>
                          <m:t>𝑗</m:t>
                        </m:r>
                        <m:r>
                          <a:rPr lang="en-US" altLang="zh-CN" sz="2000" i="1">
                            <a:latin typeface="Cambria Math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altLang="zh-CN" sz="2000" i="1" dirty="0" smtClean="0">
                    <a:latin typeface="Cambria Math"/>
                  </a:rPr>
                  <a:t>&amp;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CN" altLang="en-US" sz="20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CN" sz="2000" i="1">
                            <a:latin typeface="Cambria Math"/>
                          </a:rPr>
                          <m:t>𝑗</m:t>
                        </m:r>
                        <m:r>
                          <a:rPr lang="en-US" altLang="zh-CN" sz="2000" i="1">
                            <a:latin typeface="Cambria Math"/>
                          </a:rPr>
                          <m:t>′</m:t>
                        </m:r>
                        <m:r>
                          <a:rPr lang="en-US" altLang="zh-CN" sz="2000" i="1">
                            <a:latin typeface="Cambria Math"/>
                          </a:rPr>
                          <m:t>𝑖</m:t>
                        </m:r>
                        <m:r>
                          <a:rPr lang="en-US" altLang="zh-CN" sz="2000" i="1">
                            <a:latin typeface="Cambria Math"/>
                          </a:rPr>
                          <m:t>′</m:t>
                        </m:r>
                      </m:e>
                    </m:acc>
                  </m:oMath>
                </a14:m>
                <a:endParaRPr lang="zh-CN" altLang="en-US" sz="2000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6513" y="4241693"/>
                <a:ext cx="977762" cy="462947"/>
              </a:xfrm>
              <a:prstGeom prst="rect">
                <a:avLst/>
              </a:prstGeom>
              <a:blipFill rotWithShape="1">
                <a:blip r:embed="rId6"/>
                <a:stretch>
                  <a:fillRect b="-223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TextBox 68"/>
          <p:cNvSpPr txBox="1"/>
          <p:nvPr/>
        </p:nvSpPr>
        <p:spPr>
          <a:xfrm>
            <a:off x="8408085" y="3728466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zh-C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7731371" y="4592562"/>
            <a:ext cx="2551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</a:rPr>
              <a:t>j</a:t>
            </a:r>
            <a:endParaRPr lang="zh-C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1" name="直接箭头连接符 70"/>
          <p:cNvCxnSpPr>
            <a:stCxn id="64" idx="7"/>
            <a:endCxn id="66" idx="3"/>
          </p:cNvCxnSpPr>
          <p:nvPr/>
        </p:nvCxnSpPr>
        <p:spPr>
          <a:xfrm flipV="1">
            <a:off x="7645171" y="4110117"/>
            <a:ext cx="425293" cy="56174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48" grpId="0"/>
      <p:bldP spid="49" grpId="0"/>
      <p:bldP spid="51" grpId="0"/>
      <p:bldP spid="53" grpId="0"/>
      <p:bldP spid="62" grpId="0" animBg="1"/>
      <p:bldP spid="63" grpId="0" animBg="1"/>
      <p:bldP spid="64" grpId="0" animBg="1"/>
      <p:bldP spid="66" grpId="0" animBg="1"/>
      <p:bldP spid="67" grpId="0" animBg="1"/>
      <p:bldP spid="68" grpId="0" animBg="1"/>
      <p:bldP spid="69" grpId="0"/>
      <p:bldP spid="7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内容占位符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Some model graphs of objects of interest</a:t>
            </a:r>
            <a:endParaRPr lang="zh-CN" altLang="en-US" dirty="0" smtClean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sz="4000" dirty="0"/>
              <a:t>3.1 Graph Generation</a:t>
            </a:r>
            <a:endParaRPr lang="zh-CN" altLang="en-US" dirty="0"/>
          </a:p>
        </p:txBody>
      </p:sp>
      <p:pic>
        <p:nvPicPr>
          <p:cNvPr id="5" name="Picture 2" descr="C:\Users\zhaoyipu\Desktop\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060848"/>
            <a:ext cx="1416234" cy="365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zhaoyipu\Desktop\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738" y="1949487"/>
            <a:ext cx="2812539" cy="389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zhaoyipu\Desktop\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210" y="1835270"/>
            <a:ext cx="1505916" cy="414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zhaoyipu\Desktop\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058" y="1769594"/>
            <a:ext cx="1118538" cy="428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zhaoyipu\Desktop\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2752" y="1843836"/>
            <a:ext cx="1601826" cy="412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11570" y="1769594"/>
            <a:ext cx="1368152" cy="4356000"/>
          </a:xfrm>
          <a:prstGeom prst="rect">
            <a:avLst/>
          </a:prstGeom>
          <a:noFill/>
          <a:ln w="28575" cmpd="sng">
            <a:solidFill>
              <a:srgbClr val="FFC000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schemeClr val="tx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379721" y="1769594"/>
            <a:ext cx="2956555" cy="4356000"/>
          </a:xfrm>
          <a:prstGeom prst="rect">
            <a:avLst/>
          </a:prstGeom>
          <a:noFill/>
          <a:ln w="28575" cmpd="sng">
            <a:solidFill>
              <a:srgbClr val="FFC000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schemeClr val="tx1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332051" y="1769594"/>
            <a:ext cx="1296144" cy="4356000"/>
          </a:xfrm>
          <a:prstGeom prst="rect">
            <a:avLst/>
          </a:prstGeom>
          <a:noFill/>
          <a:ln w="28575" cmpd="sng">
            <a:solidFill>
              <a:srgbClr val="FFC000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schemeClr val="tx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628194" y="1769594"/>
            <a:ext cx="1728000" cy="4356000"/>
          </a:xfrm>
          <a:prstGeom prst="rect">
            <a:avLst/>
          </a:prstGeom>
          <a:noFill/>
          <a:ln w="28575" cmpd="sng">
            <a:solidFill>
              <a:srgbClr val="FFC000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schemeClr val="tx1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356578" y="1769594"/>
            <a:ext cx="1728000" cy="4356000"/>
          </a:xfrm>
          <a:prstGeom prst="rect">
            <a:avLst/>
          </a:prstGeom>
          <a:noFill/>
          <a:ln w="28575" cmpd="sng">
            <a:solidFill>
              <a:srgbClr val="FFC000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3757" y="1412776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+mn-lt"/>
              </a:rPr>
              <a:t>C</a:t>
            </a:r>
            <a:r>
              <a:rPr lang="en-US" altLang="zh-CN" dirty="0" smtClean="0">
                <a:latin typeface="+mn-lt"/>
              </a:rPr>
              <a:t>ar</a:t>
            </a:r>
            <a:endParaRPr lang="zh-CN" altLang="en-US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02158" y="1412776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+mn-lt"/>
              </a:rPr>
              <a:t>Bus</a:t>
            </a:r>
            <a:endParaRPr lang="zh-CN" altLang="en-US" dirty="0"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61880" y="1412776"/>
            <a:ext cx="1202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+mn-lt"/>
              </a:rPr>
              <a:t>Road lamp</a:t>
            </a:r>
            <a:endParaRPr lang="zh-CN" altLang="en-US" dirty="0"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91148" y="1412776"/>
            <a:ext cx="1268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+mn-lt"/>
              </a:rPr>
              <a:t>Traffic light</a:t>
            </a:r>
            <a:endParaRPr lang="zh-CN" altLang="en-US" dirty="0"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70484" y="1412776"/>
            <a:ext cx="1226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+mn-lt"/>
              </a:rPr>
              <a:t>Traffic sign</a:t>
            </a:r>
            <a:endParaRPr lang="zh-CN" alt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  <p:bldP spid="14" grpId="0" animBg="1"/>
      <p:bldP spid="4" grpId="0"/>
      <p:bldP spid="16" grpId="0"/>
      <p:bldP spid="17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内容占位符 1"/>
              <p:cNvSpPr>
                <a:spLocks noGrp="1"/>
              </p:cNvSpPr>
              <p:nvPr>
                <p:ph idx="1"/>
              </p:nvPr>
            </p:nvSpPr>
            <p:spPr>
              <a:xfrm>
                <a:off x="179512" y="836712"/>
                <a:ext cx="8712968" cy="5472608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2800" dirty="0" smtClean="0"/>
                  <a:t>Evaluate matching score between a previously trained </a:t>
                </a:r>
                <a:r>
                  <a:rPr lang="en-US" altLang="zh-CN" sz="2800" b="1" dirty="0" smtClean="0">
                    <a:solidFill>
                      <a:srgbClr val="FF0000"/>
                    </a:solidFill>
                  </a:rPr>
                  <a:t>model graph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zh-CN" altLang="en-US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CN" altLang="en-US" sz="2800" i="1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zh-CN" altLang="en-US" sz="2800" i="1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  <m:r>
                          <a:rPr lang="zh-CN" altLang="en-US" sz="2800">
                            <a:latin typeface="Cambria Math"/>
                          </a:rPr>
                          <m:t>=(</m:t>
                        </m:r>
                        <m:sSub>
                          <m:sSubPr>
                            <m:ctrlPr>
                              <a:rPr lang="zh-CN" alt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CN" altLang="en-US" sz="2800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zh-CN" altLang="en-US" sz="2800" i="1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  <m:r>
                          <a:rPr lang="zh-CN" altLang="en-US" sz="280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zh-CN" alt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CN" altLang="en-US" sz="2800" i="1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zh-CN" altLang="en-US" sz="2800" i="1">
                                <a:latin typeface="Cambria Math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800" dirty="0" smtClean="0"/>
                  <a:t> and a </a:t>
                </a:r>
                <a:r>
                  <a:rPr lang="en-US" altLang="zh-CN" sz="2800" b="1" dirty="0" smtClean="0">
                    <a:solidFill>
                      <a:srgbClr val="FF0000"/>
                    </a:solidFill>
                  </a:rPr>
                  <a:t>data graph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zh-CN" altLang="en-US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CN" altLang="en-US" sz="2800" i="1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zh-CN" altLang="en-US" sz="2800" i="1"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  <m:r>
                          <a:rPr lang="zh-CN" altLang="en-US" sz="2800">
                            <a:latin typeface="Cambria Math"/>
                          </a:rPr>
                          <m:t>=(</m:t>
                        </m:r>
                        <m:sSub>
                          <m:sSubPr>
                            <m:ctrlPr>
                              <a:rPr lang="zh-CN" alt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CN" altLang="en-US" sz="2800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zh-CN" altLang="en-US" sz="2800" i="1"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  <m:r>
                          <a:rPr lang="zh-CN" altLang="en-US" sz="280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zh-CN" alt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CN" altLang="en-US" sz="2800" i="1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zh-CN" altLang="en-US" sz="2800" i="1">
                                <a:latin typeface="Cambria Math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sz="2800" dirty="0" smtClean="0"/>
              </a:p>
              <a:p>
                <a:endParaRPr lang="en-US" altLang="zh-CN" sz="2800" dirty="0"/>
              </a:p>
              <a:p>
                <a:r>
                  <a:rPr lang="en-US" altLang="zh-CN" sz="2800" dirty="0" smtClean="0"/>
                  <a:t>Step 1</a:t>
                </a:r>
                <a:r>
                  <a:rPr lang="en-US" altLang="zh-CN" sz="2800" dirty="0"/>
                  <a:t>. I</a:t>
                </a:r>
                <a:r>
                  <a:rPr lang="en-US" altLang="zh-CN" sz="2800" dirty="0" smtClean="0"/>
                  <a:t>nexact graph matching</a:t>
                </a:r>
              </a:p>
              <a:p>
                <a:pPr lvl="1"/>
                <a:r>
                  <a:rPr lang="en-US" altLang="zh-CN" sz="2400" dirty="0" smtClean="0"/>
                  <a:t>Only concern edge attributes</a:t>
                </a:r>
              </a:p>
              <a:p>
                <a:pPr lvl="1"/>
                <a:r>
                  <a:rPr lang="en-US" altLang="zh-CN" sz="2400" dirty="0" smtClean="0"/>
                  <a:t>Generate 2 sub-graphs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zh-CN" altLang="en-US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zh-CN" altLang="en-US" sz="2400" i="1">
                                <a:latin typeface="Cambria Math"/>
                              </a:rPr>
                              <m:t>𝑚𝑠</m:t>
                            </m:r>
                          </m:sub>
                        </m:sSub>
                        <m:r>
                          <a:rPr lang="zh-CN" altLang="en-US" sz="2400">
                            <a:latin typeface="Cambria Math"/>
                          </a:rPr>
                          <m:t>=(</m:t>
                        </m:r>
                        <m:sSub>
                          <m:sSubPr>
                            <m:ctrlPr>
                              <a:rPr lang="zh-CN" alt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zh-CN" altLang="en-US" sz="2400" i="1">
                                <a:latin typeface="Cambria Math"/>
                              </a:rPr>
                              <m:t>𝑚𝑠</m:t>
                            </m:r>
                          </m:sub>
                        </m:sSub>
                        <m:r>
                          <a:rPr lang="zh-CN" altLang="en-US" sz="240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zh-CN" alt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zh-CN" altLang="en-US" sz="2400" i="1">
                                <a:latin typeface="Cambria Math"/>
                              </a:rPr>
                              <m:t>𝑚𝑠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CN" sz="2400" dirty="0" smtClean="0"/>
                  <a:t> &amp;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zh-CN" altLang="en-US" sz="24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zh-CN" alt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/>
                              </a:rPr>
                              <m:t>𝐺</m:t>
                            </m:r>
                          </m:e>
                          <m:sub>
                            <m:r>
                              <a:rPr lang="zh-CN" altLang="en-US" sz="2400" i="1">
                                <a:latin typeface="Cambria Math"/>
                              </a:rPr>
                              <m:t>𝑑𝑠</m:t>
                            </m:r>
                          </m:sub>
                        </m:sSub>
                        <m:r>
                          <a:rPr lang="zh-CN" altLang="en-US" sz="2400">
                            <a:latin typeface="Cambria Math"/>
                          </a:rPr>
                          <m:t>=(</m:t>
                        </m:r>
                        <m:sSub>
                          <m:sSubPr>
                            <m:ctrlPr>
                              <a:rPr lang="zh-CN" alt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zh-CN" altLang="en-US" sz="2400" i="1">
                                <a:latin typeface="Cambria Math"/>
                              </a:rPr>
                              <m:t>𝑑𝑠</m:t>
                            </m:r>
                          </m:sub>
                        </m:sSub>
                        <m:r>
                          <a:rPr lang="zh-CN" altLang="en-US" sz="240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zh-CN" alt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CN" altLang="en-US" sz="2400" i="1">
                                <a:latin typeface="Cambria Math"/>
                              </a:rPr>
                              <m:t>𝐸</m:t>
                            </m:r>
                          </m:e>
                          <m:sub>
                            <m:r>
                              <a:rPr lang="zh-CN" altLang="en-US" sz="2400" i="1">
                                <a:latin typeface="Cambria Math"/>
                              </a:rPr>
                              <m:t>𝑑𝑠</m:t>
                            </m:r>
                          </m:sub>
                        </m:sSub>
                      </m:e>
                    </m:d>
                  </m:oMath>
                </a14:m>
                <a:endParaRPr lang="en-US" altLang="zh-CN" sz="1800" dirty="0" smtClean="0"/>
              </a:p>
              <a:p>
                <a:pPr lvl="1"/>
                <a:endParaRPr lang="en-US" altLang="zh-CN" sz="1800" dirty="0" smtClean="0"/>
              </a:p>
              <a:p>
                <a:r>
                  <a:rPr lang="en-US" altLang="zh-CN" sz="2800" dirty="0" smtClean="0"/>
                  <a:t>Step 2. </a:t>
                </a:r>
                <a:r>
                  <a:rPr lang="en-US" altLang="zh-CN" sz="2800" dirty="0"/>
                  <a:t>S</a:t>
                </a:r>
                <a:r>
                  <a:rPr lang="en-US" altLang="zh-CN" sz="2800" dirty="0" smtClean="0"/>
                  <a:t>core evaluating</a:t>
                </a:r>
              </a:p>
              <a:p>
                <a:endParaRPr lang="en-US" altLang="zh-CN" sz="2800" dirty="0"/>
              </a:p>
              <a:p>
                <a:endParaRPr lang="en-US" altLang="zh-CN" sz="2800" dirty="0"/>
              </a:p>
            </p:txBody>
          </p:sp>
        </mc:Choice>
        <mc:Fallback xmlns="">
          <p:sp>
            <p:nvSpPr>
              <p:cNvPr id="2" name="内容占位符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9512" y="836712"/>
                <a:ext cx="8712968" cy="5472608"/>
              </a:xfrm>
              <a:blipFill rotWithShape="1">
                <a:blip r:embed="rId3"/>
                <a:stretch>
                  <a:fillRect t="-111" r="-67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4000" dirty="0" smtClean="0"/>
              <a:t>3.2 </a:t>
            </a:r>
            <a:r>
              <a:rPr lang="en-US" altLang="zh-CN" sz="4000" dirty="0"/>
              <a:t>Graph </a:t>
            </a:r>
            <a:r>
              <a:rPr lang="en-US" altLang="zh-CN" sz="4000" dirty="0" smtClean="0"/>
              <a:t>Matching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179512" y="4726949"/>
                <a:ext cx="8856984" cy="6462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sz="1700" i="1" smtClean="0">
                        <a:latin typeface="Cambria Math"/>
                      </a:rPr>
                      <m:t>𝐷</m:t>
                    </m:r>
                    <m:r>
                      <a:rPr lang="zh-CN" altLang="en-US" sz="170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zh-CN" altLang="en-US" sz="1700" i="1">
                            <a:latin typeface="Cambria Math"/>
                          </a:rPr>
                        </m:ctrlPr>
                      </m:sSubPr>
                      <m:e>
                        <m:r>
                          <a:rPr lang="zh-CN" altLang="en-US" sz="1700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zh-CN" altLang="en-US" sz="1700" i="1">
                            <a:latin typeface="Cambria Math"/>
                          </a:rPr>
                          <m:t>𝑚</m:t>
                        </m:r>
                      </m:sub>
                    </m:sSub>
                    <m:r>
                      <a:rPr lang="zh-CN" altLang="en-US" sz="170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zh-CN" altLang="en-US" sz="1700" i="1">
                            <a:latin typeface="Cambria Math"/>
                          </a:rPr>
                        </m:ctrlPr>
                      </m:sSubPr>
                      <m:e>
                        <m:r>
                          <a:rPr lang="zh-CN" altLang="en-US" sz="1700" i="1">
                            <a:latin typeface="Cambria Math"/>
                          </a:rPr>
                          <m:t>𝐺</m:t>
                        </m:r>
                      </m:e>
                      <m:sub>
                        <m:r>
                          <a:rPr lang="zh-CN" altLang="en-US" sz="1700" i="1">
                            <a:latin typeface="Cambria Math"/>
                          </a:rPr>
                          <m:t>𝑑</m:t>
                        </m:r>
                      </m:sub>
                    </m:sSub>
                    <m:r>
                      <a:rPr lang="zh-CN" altLang="en-US" sz="1700">
                        <a:latin typeface="Cambria Math"/>
                      </a:rPr>
                      <m:t>)=</m:t>
                    </m:r>
                    <m:r>
                      <m:rPr>
                        <m:nor/>
                      </m:rPr>
                      <a:rPr lang="zh-CN" altLang="en-US" sz="1700" i="1"/>
                      <m:t> </m:t>
                    </m:r>
                    <m:r>
                      <m:rPr>
                        <m:sty m:val="p"/>
                      </m:rPr>
                      <a:rPr lang="zh-CN" altLang="en-US" sz="1700">
                        <a:latin typeface="Cambria Math"/>
                      </a:rPr>
                      <m:t>max</m:t>
                    </m:r>
                    <m:r>
                      <a:rPr lang="zh-CN" altLang="en-US" sz="1700">
                        <a:latin typeface="Cambria Math"/>
                      </a:rPr>
                      <m:t>(</m:t>
                    </m:r>
                    <m:nary>
                      <m:naryPr>
                        <m:chr m:val="∑"/>
                        <m:limLoc m:val="undOvr"/>
                        <m:grow m:val="on"/>
                        <m:ctrlPr>
                          <a:rPr lang="zh-CN" altLang="en-US" sz="1700" i="1">
                            <a:latin typeface="Cambria Math"/>
                          </a:rPr>
                        </m:ctrlPr>
                      </m:naryPr>
                      <m:sub>
                        <m:r>
                          <a:rPr lang="zh-CN" altLang="en-US" sz="1700" i="1">
                            <a:latin typeface="Cambria Math"/>
                          </a:rPr>
                          <m:t>𝑘</m:t>
                        </m:r>
                        <m:r>
                          <a:rPr lang="zh-CN" altLang="en-US" sz="1700">
                            <a:latin typeface="Cambria Math"/>
                          </a:rPr>
                          <m:t>=0</m:t>
                        </m:r>
                      </m:sub>
                      <m:sup>
                        <m:d>
                          <m:dPr>
                            <m:begChr m:val=""/>
                            <m:ctrlPr>
                              <a:rPr lang="zh-CN" altLang="en-US" sz="17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zh-CN" altLang="en-US" sz="1700" i="1">
                                <a:latin typeface="Cambria Math"/>
                              </a:rPr>
                              <m:t>𝑐𝑎𝑟𝑑</m:t>
                            </m:r>
                            <m:r>
                              <a:rPr lang="zh-CN" altLang="en-US" sz="1700"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zh-CN" altLang="en-US" sz="17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1700" i="1">
                                    <a:latin typeface="Cambria Math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zh-CN" altLang="en-US" sz="1700" i="1">
                                    <a:latin typeface="Cambria Math"/>
                                  </a:rPr>
                                  <m:t>𝑚𝑠</m:t>
                                </m:r>
                              </m:sub>
                            </m:sSub>
                          </m:e>
                        </m:d>
                      </m:sup>
                      <m:e>
                        <m:sSub>
                          <m:sSubPr>
                            <m:ctrlPr>
                              <a:rPr lang="zh-CN" altLang="en-US" sz="17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CN" altLang="en-US" sz="170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sSubSup>
                              <m:sSubSupPr>
                                <m:ctrlPr>
                                  <a:rPr lang="zh-CN" altLang="en-US" sz="17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sz="1700" i="1">
                                    <a:latin typeface="Cambria Math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zh-CN" altLang="en-US" sz="1700" i="1">
                                    <a:latin typeface="Cambria Math"/>
                                  </a:rPr>
                                  <m:t>𝑚𝑠</m:t>
                                </m:r>
                              </m:sub>
                              <m:sup>
                                <m:r>
                                  <a:rPr lang="zh-CN" altLang="en-US" sz="1700" i="1">
                                    <a:latin typeface="Cambria Math"/>
                                  </a:rPr>
                                  <m:t>𝑘</m:t>
                                </m:r>
                              </m:sup>
                            </m:sSubSup>
                          </m:sub>
                        </m:sSub>
                      </m:e>
                    </m:nary>
                    <m:r>
                      <a:rPr lang="zh-CN" altLang="en-US" sz="1700">
                        <a:latin typeface="Cambria Math"/>
                      </a:rPr>
                      <m:t>,</m:t>
                    </m:r>
                    <m:nary>
                      <m:naryPr>
                        <m:chr m:val="∑"/>
                        <m:limLoc m:val="undOvr"/>
                        <m:grow m:val="on"/>
                        <m:ctrlPr>
                          <a:rPr lang="zh-CN" altLang="en-US" sz="1700" i="1">
                            <a:latin typeface="Cambria Math"/>
                          </a:rPr>
                        </m:ctrlPr>
                      </m:naryPr>
                      <m:sub>
                        <m:r>
                          <a:rPr lang="zh-CN" altLang="en-US" sz="1700" i="1">
                            <a:latin typeface="Cambria Math"/>
                          </a:rPr>
                          <m:t>𝑘</m:t>
                        </m:r>
                        <m:r>
                          <a:rPr lang="zh-CN" altLang="en-US" sz="1700">
                            <a:latin typeface="Cambria Math"/>
                          </a:rPr>
                          <m:t>=0</m:t>
                        </m:r>
                      </m:sub>
                      <m:sup>
                        <m:d>
                          <m:dPr>
                            <m:begChr m:val=""/>
                            <m:ctrlPr>
                              <a:rPr lang="zh-CN" altLang="en-US" sz="17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zh-CN" altLang="en-US" sz="1700" i="1">
                                <a:latin typeface="Cambria Math"/>
                              </a:rPr>
                              <m:t>𝑐𝑎𝑟𝑑</m:t>
                            </m:r>
                            <m:r>
                              <a:rPr lang="zh-CN" altLang="en-US" sz="1700"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zh-CN" altLang="en-US" sz="17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1700" i="1">
                                    <a:latin typeface="Cambria Math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zh-CN" altLang="en-US" sz="1700" i="1">
                                    <a:latin typeface="Cambria Math"/>
                                  </a:rPr>
                                  <m:t>𝑑𝑠</m:t>
                                </m:r>
                              </m:sub>
                            </m:sSub>
                          </m:e>
                        </m:d>
                      </m:sup>
                      <m:e>
                        <m:sSub>
                          <m:sSubPr>
                            <m:ctrlPr>
                              <a:rPr lang="zh-CN" altLang="en-US" sz="17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CN" altLang="en-US" sz="170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sSubSup>
                              <m:sSubSupPr>
                                <m:ctrlPr>
                                  <a:rPr lang="zh-CN" altLang="en-US" sz="17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sz="1700" i="1">
                                    <a:latin typeface="Cambria Math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zh-CN" altLang="en-US" sz="1700" i="1">
                                    <a:latin typeface="Cambria Math"/>
                                  </a:rPr>
                                  <m:t>𝑑𝑠</m:t>
                                </m:r>
                              </m:sub>
                              <m:sup>
                                <m:r>
                                  <a:rPr lang="zh-CN" altLang="en-US" sz="1700" i="1">
                                    <a:latin typeface="Cambria Math"/>
                                  </a:rPr>
                                  <m:t>𝑘</m:t>
                                </m:r>
                              </m:sup>
                            </m:sSubSup>
                          </m:sub>
                        </m:sSub>
                      </m:e>
                    </m:nary>
                    <m:f>
                      <m:fPr>
                        <m:type m:val="lin"/>
                        <m:ctrlPr>
                          <a:rPr lang="zh-CN" altLang="en-US" sz="1700" i="1">
                            <a:latin typeface="Cambria Math"/>
                          </a:rPr>
                        </m:ctrlPr>
                      </m:fPr>
                      <m:num>
                        <m:r>
                          <a:rPr lang="zh-CN" altLang="en-US" sz="170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zh-CN" altLang="en-US" sz="1700">
                            <a:latin typeface="Cambria Math"/>
                          </a:rPr>
                          <m:t>max</m:t>
                        </m:r>
                      </m:den>
                    </m:f>
                    <m:r>
                      <a:rPr lang="zh-CN" altLang="en-US" sz="1700">
                        <a:latin typeface="Cambria Math"/>
                      </a:rPr>
                      <m:t>(</m:t>
                    </m:r>
                    <m:nary>
                      <m:naryPr>
                        <m:chr m:val="∑"/>
                        <m:limLoc m:val="undOvr"/>
                        <m:grow m:val="on"/>
                        <m:ctrlPr>
                          <a:rPr lang="zh-CN" altLang="en-US" sz="1700" i="1">
                            <a:latin typeface="Cambria Math"/>
                          </a:rPr>
                        </m:ctrlPr>
                      </m:naryPr>
                      <m:sub>
                        <m:r>
                          <a:rPr lang="zh-CN" altLang="en-US" sz="1700" i="1">
                            <a:latin typeface="Cambria Math"/>
                          </a:rPr>
                          <m:t>𝑘</m:t>
                        </m:r>
                        <m:r>
                          <a:rPr lang="zh-CN" altLang="en-US" sz="1700">
                            <a:latin typeface="Cambria Math"/>
                          </a:rPr>
                          <m:t>=0</m:t>
                        </m:r>
                      </m:sub>
                      <m:sup>
                        <m:d>
                          <m:dPr>
                            <m:begChr m:val=""/>
                            <m:ctrlPr>
                              <a:rPr lang="zh-CN" altLang="en-US" sz="17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zh-CN" altLang="en-US" sz="1700" i="1">
                                <a:latin typeface="Cambria Math"/>
                              </a:rPr>
                              <m:t>𝑐𝑎𝑟𝑑</m:t>
                            </m:r>
                            <m:r>
                              <a:rPr lang="zh-CN" altLang="en-US" sz="1700"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zh-CN" altLang="en-US" sz="17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1700" i="1">
                                    <a:latin typeface="Cambria Math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zh-CN" altLang="en-US" sz="1700" i="1">
                                    <a:latin typeface="Cambria Math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</m:sup>
                      <m:e>
                        <m:sSub>
                          <m:sSubPr>
                            <m:ctrlPr>
                              <a:rPr lang="zh-CN" altLang="en-US" sz="17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CN" altLang="en-US" sz="170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sSubSup>
                              <m:sSubSupPr>
                                <m:ctrlPr>
                                  <a:rPr lang="zh-CN" altLang="en-US" sz="17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sz="1700" i="1">
                                    <a:latin typeface="Cambria Math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zh-CN" altLang="en-US" sz="1700" i="1">
                                    <a:latin typeface="Cambria Math"/>
                                  </a:rPr>
                                  <m:t>𝑚</m:t>
                                </m:r>
                              </m:sub>
                              <m:sup>
                                <m:r>
                                  <a:rPr lang="zh-CN" altLang="en-US" sz="1700" i="1">
                                    <a:latin typeface="Cambria Math"/>
                                  </a:rPr>
                                  <m:t>𝑘</m:t>
                                </m:r>
                              </m:sup>
                            </m:sSubSup>
                          </m:sub>
                        </m:sSub>
                      </m:e>
                    </m:nary>
                    <m:r>
                      <a:rPr lang="zh-CN" altLang="en-US" sz="1700">
                        <a:latin typeface="Cambria Math"/>
                      </a:rPr>
                      <m:t>,</m:t>
                    </m:r>
                    <m:nary>
                      <m:naryPr>
                        <m:chr m:val="∑"/>
                        <m:limLoc m:val="undOvr"/>
                        <m:grow m:val="on"/>
                        <m:ctrlPr>
                          <a:rPr lang="zh-CN" altLang="en-US" sz="1700" i="1">
                            <a:latin typeface="Cambria Math"/>
                          </a:rPr>
                        </m:ctrlPr>
                      </m:naryPr>
                      <m:sub>
                        <m:r>
                          <a:rPr lang="zh-CN" altLang="en-US" sz="1700" i="1">
                            <a:latin typeface="Cambria Math"/>
                          </a:rPr>
                          <m:t>𝑘</m:t>
                        </m:r>
                        <m:r>
                          <a:rPr lang="zh-CN" altLang="en-US" sz="1700">
                            <a:latin typeface="Cambria Math"/>
                          </a:rPr>
                          <m:t>=0</m:t>
                        </m:r>
                      </m:sub>
                      <m:sup>
                        <m:d>
                          <m:dPr>
                            <m:begChr m:val=""/>
                            <m:ctrlPr>
                              <a:rPr lang="zh-CN" altLang="en-US" sz="17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zh-CN" altLang="en-US" sz="1700" i="1">
                                <a:latin typeface="Cambria Math"/>
                              </a:rPr>
                              <m:t>𝑐𝑎𝑟𝑑</m:t>
                            </m:r>
                            <m:r>
                              <a:rPr lang="zh-CN" altLang="en-US" sz="1700"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zh-CN" altLang="en-US" sz="17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zh-CN" altLang="en-US" sz="1700" i="1">
                                    <a:latin typeface="Cambria Math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zh-CN" altLang="en-US" sz="1700" i="1">
                                    <a:latin typeface="Cambria Math"/>
                                  </a:rPr>
                                  <m:t>𝑑</m:t>
                                </m:r>
                              </m:sub>
                            </m:sSub>
                          </m:e>
                        </m:d>
                      </m:sup>
                      <m:e>
                        <m:sSub>
                          <m:sSubPr>
                            <m:ctrlPr>
                              <a:rPr lang="zh-CN" altLang="en-US" sz="17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CN" altLang="en-US" sz="1700" i="1">
                                <a:latin typeface="Cambria Math"/>
                              </a:rPr>
                              <m:t>𝑆</m:t>
                            </m:r>
                          </m:e>
                          <m:sub>
                            <m:sSubSup>
                              <m:sSubSupPr>
                                <m:ctrlPr>
                                  <a:rPr lang="zh-CN" altLang="en-US" sz="1700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zh-CN" altLang="en-US" sz="1700" i="1">
                                    <a:latin typeface="Cambria Math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zh-CN" altLang="en-US" sz="1700" i="1">
                                    <a:latin typeface="Cambria Math"/>
                                  </a:rPr>
                                  <m:t>𝑑</m:t>
                                </m:r>
                              </m:sub>
                              <m:sup>
                                <m:r>
                                  <a:rPr lang="zh-CN" altLang="en-US" sz="1700" i="1">
                                    <a:latin typeface="Cambria Math"/>
                                  </a:rPr>
                                  <m:t>𝑘</m:t>
                                </m:r>
                              </m:sup>
                            </m:sSubSup>
                          </m:sub>
                        </m:sSub>
                      </m:e>
                    </m:nary>
                  </m:oMath>
                </a14:m>
                <a:r>
                  <a:rPr lang="en-US" altLang="zh-CN" sz="1700" dirty="0" smtClean="0"/>
                  <a:t>)</a:t>
                </a:r>
                <a:endParaRPr lang="zh-CN" altLang="en-US" sz="1700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726949"/>
                <a:ext cx="8856984" cy="646267"/>
              </a:xfrm>
              <a:prstGeom prst="rect">
                <a:avLst/>
              </a:prstGeom>
              <a:blipFill rotWithShape="1">
                <a:blip r:embed="rId4"/>
                <a:stretch>
                  <a:fillRect r="-130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143508" y="5445224"/>
                <a:ext cx="8028892" cy="867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2400" dirty="0">
                    <a:latin typeface="+mn-lt"/>
                  </a:rPr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zh-CN" altLang="en-US" sz="2400" i="1">
                            <a:latin typeface="Cambria Math"/>
                          </a:rPr>
                          <m:t>𝑁</m:t>
                        </m:r>
                      </m:e>
                      <m:sup>
                        <m:r>
                          <a:rPr lang="zh-CN" altLang="en-US" sz="2400" i="1">
                            <a:latin typeface="Cambria Math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altLang="zh-CN" sz="2400" dirty="0" smtClean="0">
                    <a:latin typeface="+mn-lt"/>
                  </a:rPr>
                  <a:t> denotes </a:t>
                </a:r>
                <a:r>
                  <a:rPr lang="en-US" altLang="zh-CN" sz="2400" dirty="0">
                    <a:latin typeface="+mn-lt"/>
                  </a:rPr>
                  <a:t>for the</a:t>
                </a:r>
                <a:r>
                  <a:rPr lang="en-US" altLang="zh-CN" sz="240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zh-CN" altLang="en-US" sz="2400" i="1">
                        <a:latin typeface="Cambria Math"/>
                      </a:rPr>
                      <m:t>𝑘</m:t>
                    </m:r>
                  </m:oMath>
                </a14:m>
                <a:r>
                  <a:rPr lang="en-US" altLang="zh-CN" sz="2400" dirty="0" err="1" smtClean="0">
                    <a:latin typeface="+mn-lt"/>
                  </a:rPr>
                  <a:t>th</a:t>
                </a:r>
                <a:r>
                  <a:rPr lang="en-US" altLang="zh-CN" sz="2400" dirty="0" smtClean="0">
                    <a:latin typeface="+mn-lt"/>
                  </a:rPr>
                  <a:t> </a:t>
                </a:r>
                <a:r>
                  <a:rPr lang="en-US" altLang="zh-CN" sz="2400" dirty="0">
                    <a:latin typeface="+mn-lt"/>
                  </a:rPr>
                  <a:t>node in node </a:t>
                </a:r>
                <a:r>
                  <a:rPr lang="en-US" altLang="zh-CN" sz="2400" dirty="0" smtClean="0">
                    <a:latin typeface="+mn-lt"/>
                  </a:rPr>
                  <a:t>set </a:t>
                </a:r>
                <a14:m>
                  <m:oMath xmlns:m="http://schemas.openxmlformats.org/officeDocument/2006/math">
                    <m:r>
                      <a:rPr lang="zh-CN" altLang="en-US" sz="2400" i="1">
                        <a:latin typeface="Cambria Math"/>
                      </a:rPr>
                      <m:t>𝑁</m:t>
                    </m:r>
                  </m:oMath>
                </a14:m>
                <a:r>
                  <a:rPr lang="en-US" altLang="zh-CN" sz="2400" dirty="0" smtClean="0">
                    <a:latin typeface="+mn-lt"/>
                  </a:rPr>
                  <a:t>, </a:t>
                </a:r>
              </a:p>
              <a:p>
                <a:r>
                  <a:rPr lang="en-US" altLang="zh-CN" sz="2400" dirty="0" smtClean="0">
                    <a:latin typeface="+mn-lt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zh-CN" altLang="en-US" sz="24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zh-CN" altLang="en-US" sz="2400" i="1">
                            <a:latin typeface="Cambria Math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altLang="zh-CN" sz="2400" dirty="0" smtClean="0">
                    <a:latin typeface="+mn-lt"/>
                  </a:rPr>
                  <a:t> is </a:t>
                </a:r>
                <a:r>
                  <a:rPr lang="en-US" altLang="zh-CN" sz="2400" dirty="0">
                    <a:latin typeface="+mn-lt"/>
                  </a:rPr>
                  <a:t>the area of node</a:t>
                </a:r>
                <a:r>
                  <a:rPr lang="en-US" altLang="zh-CN" sz="240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zh-CN" altLang="en-US" sz="2400" i="1">
                        <a:latin typeface="Cambria Math"/>
                      </a:rPr>
                      <m:t>𝑛</m:t>
                    </m:r>
                  </m:oMath>
                </a14:m>
                <a:r>
                  <a:rPr lang="en-US" altLang="zh-CN" sz="2400" dirty="0" smtClean="0">
                    <a:latin typeface="+mn-lt"/>
                  </a:rPr>
                  <a:t>'s </a:t>
                </a:r>
                <a:r>
                  <a:rPr lang="en-US" altLang="zh-CN" sz="2400" dirty="0">
                    <a:latin typeface="+mn-lt"/>
                  </a:rPr>
                  <a:t>corresponding </a:t>
                </a:r>
                <a:r>
                  <a:rPr lang="en-US" altLang="zh-CN" sz="2400" dirty="0" smtClean="0">
                    <a:latin typeface="+mn-lt"/>
                  </a:rPr>
                  <a:t>geometric feature</a:t>
                </a:r>
                <a:endParaRPr lang="zh-CN" alt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508" y="5445224"/>
                <a:ext cx="8028892" cy="867995"/>
              </a:xfrm>
              <a:prstGeom prst="rect">
                <a:avLst/>
              </a:prstGeom>
              <a:blipFill rotWithShape="1">
                <a:blip r:embed="rId5"/>
                <a:stretch>
                  <a:fillRect l="-1215" t="-4895" r="-1139" b="-111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684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38150" lvl="2" indent="-319088">
              <a:spcBef>
                <a:spcPct val="0"/>
              </a:spcBef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altLang="zh-CN" sz="2800" dirty="0" smtClean="0"/>
              <a:t>1. Highway scene (the 4</a:t>
            </a:r>
            <a:r>
              <a:rPr lang="en-US" altLang="zh-CN" sz="2800" baseline="30000" dirty="0" smtClean="0"/>
              <a:t>th</a:t>
            </a:r>
            <a:r>
              <a:rPr lang="en-US" altLang="zh-CN" sz="2800" dirty="0" smtClean="0"/>
              <a:t> ring road, Beijing)</a:t>
            </a:r>
          </a:p>
          <a:p>
            <a:pPr lvl="1"/>
            <a:r>
              <a:rPr lang="en-US" altLang="zh-CN" dirty="0" smtClean="0"/>
              <a:t>Collecting time cost: 35 minutes</a:t>
            </a:r>
          </a:p>
          <a:p>
            <a:pPr lvl="1"/>
            <a:r>
              <a:rPr lang="en-US" altLang="zh-CN" dirty="0" smtClean="0"/>
              <a:t>Data volume: about 14,300,000 laser points</a:t>
            </a:r>
          </a:p>
          <a:p>
            <a:pPr lvl="1"/>
            <a:r>
              <a:rPr lang="en-US" altLang="zh-CN" dirty="0" smtClean="0"/>
              <a:t>Sample: 26 model graphs for 8 object classes</a:t>
            </a:r>
          </a:p>
          <a:p>
            <a:pPr lvl="1"/>
            <a:r>
              <a:rPr lang="en-US" altLang="zh-CN" dirty="0" smtClean="0"/>
              <a:t>Processing time: 18 minutes (on a 2.8GHz &amp; 8G PC)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sz="4000" dirty="0" smtClean="0"/>
              <a:t>Experiment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sz="2800" b="1" dirty="0" smtClean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dirty="0"/>
              <a:t>Result in </a:t>
            </a:r>
            <a:r>
              <a:rPr lang="en-US" altLang="zh-CN" dirty="0" smtClean="0"/>
              <a:t>Highway Scene</a:t>
            </a:r>
            <a:endParaRPr lang="en-US" altLang="zh-CN" dirty="0"/>
          </a:p>
        </p:txBody>
      </p:sp>
      <p:pic>
        <p:nvPicPr>
          <p:cNvPr id="47107" name="Picture 2" descr="C:\Users\zhaoyipu\Desktop\a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3" y="1196975"/>
            <a:ext cx="8942387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 descr="C:\Users\zhaoyipu\Desktop\ac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9063" y="1219919"/>
            <a:ext cx="8904287" cy="530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5934075" y="4986338"/>
            <a:ext cx="252413" cy="250825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5934075" y="5338763"/>
            <a:ext cx="252413" cy="252412"/>
          </a:xfrm>
          <a:prstGeom prst="rect">
            <a:avLst/>
          </a:prstGeom>
          <a:solidFill>
            <a:srgbClr val="FF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/>
          </a:p>
        </p:txBody>
      </p:sp>
      <p:sp>
        <p:nvSpPr>
          <p:cNvPr id="8" name="矩形 7"/>
          <p:cNvSpPr/>
          <p:nvPr/>
        </p:nvSpPr>
        <p:spPr>
          <a:xfrm>
            <a:off x="7231063" y="4625975"/>
            <a:ext cx="252412" cy="252413"/>
          </a:xfrm>
          <a:prstGeom prst="rect">
            <a:avLst/>
          </a:prstGeom>
          <a:solidFill>
            <a:srgbClr val="004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/>
          </a:p>
        </p:txBody>
      </p:sp>
      <p:sp>
        <p:nvSpPr>
          <p:cNvPr id="9" name="矩形 8"/>
          <p:cNvSpPr/>
          <p:nvPr/>
        </p:nvSpPr>
        <p:spPr>
          <a:xfrm>
            <a:off x="7231063" y="5338763"/>
            <a:ext cx="252412" cy="252412"/>
          </a:xfrm>
          <a:prstGeom prst="rect">
            <a:avLst/>
          </a:prstGeom>
          <a:solidFill>
            <a:srgbClr val="8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186488" y="4957763"/>
            <a:ext cx="968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Road lamp</a:t>
            </a:r>
            <a:endParaRPr lang="zh-CN" altLang="en-US" sz="1400">
              <a:latin typeface="Times New Roman" pitchFamily="18" charset="0"/>
              <a:ea typeface="华文楷体" pitchFamily="2" charset="-122"/>
              <a:cs typeface="Times New Roman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186488" y="5310188"/>
            <a:ext cx="10445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Traffic light</a:t>
            </a:r>
            <a:endParaRPr lang="zh-CN" altLang="en-US" sz="1400">
              <a:latin typeface="Times New Roman" pitchFamily="18" charset="0"/>
              <a:ea typeface="华文楷体" pitchFamily="2" charset="-122"/>
              <a:cs typeface="Times New Roman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483475" y="4597400"/>
            <a:ext cx="1016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Traffic sign</a:t>
            </a:r>
            <a:endParaRPr lang="zh-CN" altLang="en-US" sz="1400">
              <a:latin typeface="Times New Roman" pitchFamily="18" charset="0"/>
              <a:ea typeface="华文楷体" pitchFamily="2" charset="-122"/>
              <a:cs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483475" y="5310188"/>
            <a:ext cx="8778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Road belt</a:t>
            </a:r>
            <a:endParaRPr lang="zh-CN" altLang="en-US" sz="1400">
              <a:latin typeface="Times New Roman" pitchFamily="18" charset="0"/>
              <a:ea typeface="华文楷体" pitchFamily="2" charset="-122"/>
              <a:cs typeface="Times New Roman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934075" y="4625975"/>
            <a:ext cx="252413" cy="252413"/>
          </a:xfrm>
          <a:prstGeom prst="rect">
            <a:avLst/>
          </a:prstGeom>
          <a:solidFill>
            <a:srgbClr val="8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186488" y="4597400"/>
            <a:ext cx="44291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Car</a:t>
            </a:r>
            <a:endParaRPr lang="zh-CN" altLang="en-US" sz="1400">
              <a:latin typeface="Times New Roman" pitchFamily="18" charset="0"/>
              <a:ea typeface="华文楷体" pitchFamily="2" charset="-122"/>
              <a:cs typeface="Times New Roman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7483475" y="4957763"/>
            <a:ext cx="8128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Signpost</a:t>
            </a:r>
            <a:endParaRPr lang="zh-CN" altLang="en-US" sz="1400">
              <a:latin typeface="Times New Roman" pitchFamily="18" charset="0"/>
              <a:ea typeface="华文楷体" pitchFamily="2" charset="-122"/>
              <a:cs typeface="Times New Roman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842000" y="4545013"/>
            <a:ext cx="2628900" cy="11191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/>
          </a:p>
        </p:txBody>
      </p:sp>
      <p:sp>
        <p:nvSpPr>
          <p:cNvPr id="18" name="矩形 17"/>
          <p:cNvSpPr/>
          <p:nvPr/>
        </p:nvSpPr>
        <p:spPr>
          <a:xfrm>
            <a:off x="7231063" y="4978400"/>
            <a:ext cx="252412" cy="252413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 animBg="1"/>
      <p:bldP spid="15" grpId="0"/>
      <p:bldP spid="16" grpId="0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sz="2800" b="1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dirty="0"/>
              <a:t>Result in Highway Scene</a:t>
            </a:r>
            <a:endParaRPr lang="zh-CN" altLang="en-US" dirty="0"/>
          </a:p>
        </p:txBody>
      </p:sp>
      <p:pic>
        <p:nvPicPr>
          <p:cNvPr id="48131" name="Picture 2" descr="C:\Users\zhaoyipu\Desktop\b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8" y="1152525"/>
            <a:ext cx="8542337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 descr="C:\Users\zhaoyipu\Desktop\bc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520" y="1196752"/>
            <a:ext cx="8504238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矩形 21"/>
          <p:cNvSpPr/>
          <p:nvPr/>
        </p:nvSpPr>
        <p:spPr>
          <a:xfrm>
            <a:off x="5753100" y="4402138"/>
            <a:ext cx="252413" cy="25241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/>
          </a:p>
        </p:txBody>
      </p:sp>
      <p:sp>
        <p:nvSpPr>
          <p:cNvPr id="26" name="矩形 25"/>
          <p:cNvSpPr/>
          <p:nvPr/>
        </p:nvSpPr>
        <p:spPr>
          <a:xfrm>
            <a:off x="7115175" y="5130800"/>
            <a:ext cx="252413" cy="252413"/>
          </a:xfrm>
          <a:prstGeom prst="rect">
            <a:avLst/>
          </a:prstGeom>
          <a:solidFill>
            <a:srgbClr val="8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/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997575" y="4375150"/>
            <a:ext cx="4651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Bus</a:t>
            </a:r>
            <a:endParaRPr lang="zh-CN" altLang="en-US" sz="1400">
              <a:latin typeface="Times New Roman" pitchFamily="18" charset="0"/>
              <a:ea typeface="华文楷体" pitchFamily="2" charset="-122"/>
              <a:cs typeface="Times New Roman" pitchFamily="18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997575" y="4724400"/>
            <a:ext cx="968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Road lamp</a:t>
            </a:r>
            <a:endParaRPr lang="zh-CN" altLang="en-US" sz="1400">
              <a:latin typeface="Times New Roman" pitchFamily="18" charset="0"/>
              <a:ea typeface="华文楷体" pitchFamily="2" charset="-122"/>
              <a:cs typeface="Times New Roman" pitchFamily="18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5997575" y="5075238"/>
            <a:ext cx="10461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Traffic light</a:t>
            </a:r>
            <a:endParaRPr lang="zh-CN" altLang="en-US" sz="1400">
              <a:latin typeface="Times New Roman" pitchFamily="18" charset="0"/>
              <a:ea typeface="华文楷体" pitchFamily="2" charset="-122"/>
              <a:cs typeface="Times New Roman" pitchFamily="18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7359650" y="4402138"/>
            <a:ext cx="1016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Traffic sign</a:t>
            </a:r>
            <a:endParaRPr lang="zh-CN" altLang="en-US" sz="1400">
              <a:latin typeface="Times New Roman" pitchFamily="18" charset="0"/>
              <a:ea typeface="华文楷体" pitchFamily="2" charset="-122"/>
              <a:cs typeface="Times New Roman" pitchFamily="18" charset="0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7359650" y="5103813"/>
            <a:ext cx="877888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Road belt</a:t>
            </a:r>
            <a:endParaRPr lang="zh-CN" altLang="en-US" sz="1400">
              <a:latin typeface="Times New Roman" pitchFamily="18" charset="0"/>
              <a:ea typeface="华文楷体" pitchFamily="2" charset="-122"/>
              <a:cs typeface="Times New Roman" pitchFamily="18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7115175" y="4779963"/>
            <a:ext cx="252413" cy="252412"/>
          </a:xfrm>
          <a:prstGeom prst="rect">
            <a:avLst/>
          </a:prstGeom>
          <a:solidFill>
            <a:srgbClr val="80F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/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7359650" y="4752975"/>
            <a:ext cx="81280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Building</a:t>
            </a:r>
            <a:endParaRPr lang="zh-CN" altLang="en-US" sz="1400">
              <a:latin typeface="Times New Roman" pitchFamily="18" charset="0"/>
              <a:ea typeface="华文楷体" pitchFamily="2" charset="-122"/>
              <a:cs typeface="Times New Roman" pitchFamily="18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5651500" y="4292600"/>
            <a:ext cx="2820988" cy="11668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/>
          </a:p>
        </p:txBody>
      </p:sp>
      <p:sp>
        <p:nvSpPr>
          <p:cNvPr id="36" name="矩形 35"/>
          <p:cNvSpPr/>
          <p:nvPr/>
        </p:nvSpPr>
        <p:spPr>
          <a:xfrm>
            <a:off x="5753100" y="4779963"/>
            <a:ext cx="252413" cy="252412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/>
          </a:p>
        </p:txBody>
      </p:sp>
      <p:sp>
        <p:nvSpPr>
          <p:cNvPr id="37" name="矩形 36"/>
          <p:cNvSpPr/>
          <p:nvPr/>
        </p:nvSpPr>
        <p:spPr>
          <a:xfrm>
            <a:off x="5745163" y="5103813"/>
            <a:ext cx="252412" cy="250825"/>
          </a:xfrm>
          <a:prstGeom prst="rect">
            <a:avLst/>
          </a:prstGeom>
          <a:solidFill>
            <a:srgbClr val="FF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/>
          </a:p>
        </p:txBody>
      </p:sp>
      <p:sp>
        <p:nvSpPr>
          <p:cNvPr id="38" name="矩形 37"/>
          <p:cNvSpPr/>
          <p:nvPr/>
        </p:nvSpPr>
        <p:spPr>
          <a:xfrm>
            <a:off x="7115175" y="4402138"/>
            <a:ext cx="252413" cy="252412"/>
          </a:xfrm>
          <a:prstGeom prst="rect">
            <a:avLst/>
          </a:prstGeom>
          <a:solidFill>
            <a:srgbClr val="004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6" grpId="0" animBg="1"/>
      <p:bldP spid="27" grpId="0"/>
      <p:bldP spid="28" grpId="0"/>
      <p:bldP spid="29" grpId="0"/>
      <p:bldP spid="30" grpId="0"/>
      <p:bldP spid="31" grpId="0"/>
      <p:bldP spid="32" grpId="0" animBg="1"/>
      <p:bldP spid="33" grpId="0"/>
      <p:bldP spid="34" grpId="0" animBg="1"/>
      <p:bldP spid="36" grpId="0" animBg="1"/>
      <p:bldP spid="37" grpId="0" animBg="1"/>
      <p:bldP spid="3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38150" lvl="2" indent="-319088">
              <a:spcBef>
                <a:spcPct val="0"/>
              </a:spcBef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altLang="zh-CN" sz="2800" dirty="0" smtClean="0"/>
              <a:t>2. Street scene (Street </a:t>
            </a:r>
            <a:r>
              <a:rPr lang="en-US" altLang="zh-CN" sz="2800" dirty="0" err="1" smtClean="0"/>
              <a:t>ShangDi</a:t>
            </a:r>
            <a:r>
              <a:rPr lang="en-US" altLang="zh-CN" sz="2800" dirty="0" smtClean="0"/>
              <a:t>, Beijing)</a:t>
            </a:r>
          </a:p>
          <a:p>
            <a:pPr lvl="1"/>
            <a:r>
              <a:rPr lang="en-US" altLang="zh-CN" dirty="0" smtClean="0"/>
              <a:t>Collecting time cost: 30 minutes</a:t>
            </a:r>
          </a:p>
          <a:p>
            <a:pPr lvl="1"/>
            <a:r>
              <a:rPr lang="en-US" altLang="zh-CN" dirty="0" smtClean="0"/>
              <a:t>Data volume: about 13,210,000 laser points</a:t>
            </a:r>
          </a:p>
          <a:p>
            <a:pPr lvl="1"/>
            <a:r>
              <a:rPr lang="en-US" altLang="zh-CN" dirty="0" smtClean="0"/>
              <a:t>Sample: 38 model graphs for 11 object classes</a:t>
            </a:r>
          </a:p>
          <a:p>
            <a:pPr lvl="1"/>
            <a:r>
              <a:rPr lang="en-US" altLang="zh-CN" dirty="0" smtClean="0"/>
              <a:t>Processing time: 20 minutes (on a 2.8GHz &amp; 8G PC)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sz="4000" dirty="0" smtClean="0"/>
              <a:t>Experiment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4000" dirty="0"/>
              <a:t>Result in Street Scene</a:t>
            </a:r>
            <a:endParaRPr lang="zh-CN" altLang="en-US" dirty="0"/>
          </a:p>
        </p:txBody>
      </p:sp>
      <p:pic>
        <p:nvPicPr>
          <p:cNvPr id="6146" name="Picture 2" descr="C:\Users\zhaoyipu\Desktop\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21" y="1340768"/>
            <a:ext cx="7168463" cy="50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594943" y="5364969"/>
            <a:ext cx="252000" cy="252000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10" name="TextBox 9"/>
          <p:cNvSpPr txBox="1"/>
          <p:nvPr/>
        </p:nvSpPr>
        <p:spPr>
          <a:xfrm>
            <a:off x="846943" y="5337080"/>
            <a:ext cx="6063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Truck</a:t>
            </a:r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44486" y="4977040"/>
            <a:ext cx="8130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Signpost</a:t>
            </a:r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03840" y="4869160"/>
            <a:ext cx="2628000" cy="118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17" name="矩形 16"/>
          <p:cNvSpPr/>
          <p:nvPr/>
        </p:nvSpPr>
        <p:spPr>
          <a:xfrm>
            <a:off x="1892486" y="4998735"/>
            <a:ext cx="252000" cy="25200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18" name="矩形 17"/>
          <p:cNvSpPr/>
          <p:nvPr/>
        </p:nvSpPr>
        <p:spPr>
          <a:xfrm>
            <a:off x="592615" y="5004929"/>
            <a:ext cx="252000" cy="252000"/>
          </a:xfrm>
          <a:prstGeom prst="rect">
            <a:avLst/>
          </a:prstGeom>
          <a:solidFill>
            <a:srgbClr val="8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19" name="TextBox 18"/>
          <p:cNvSpPr txBox="1"/>
          <p:nvPr/>
        </p:nvSpPr>
        <p:spPr>
          <a:xfrm>
            <a:off x="844615" y="4977040"/>
            <a:ext cx="444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Car</a:t>
            </a:r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53063" y="5317335"/>
            <a:ext cx="8130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Building</a:t>
            </a:r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892486" y="5345224"/>
            <a:ext cx="252000" cy="252000"/>
          </a:xfrm>
          <a:prstGeom prst="rect">
            <a:avLst/>
          </a:prstGeom>
          <a:solidFill>
            <a:srgbClr val="80F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24" name="矩形 23"/>
          <p:cNvSpPr/>
          <p:nvPr/>
        </p:nvSpPr>
        <p:spPr>
          <a:xfrm>
            <a:off x="594943" y="5725009"/>
            <a:ext cx="252000" cy="2520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25" name="TextBox 24"/>
          <p:cNvSpPr txBox="1"/>
          <p:nvPr/>
        </p:nvSpPr>
        <p:spPr>
          <a:xfrm>
            <a:off x="849305" y="5697120"/>
            <a:ext cx="968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Road lamp</a:t>
            </a:r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889619" y="5725009"/>
            <a:ext cx="252000" cy="2520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27" name="TextBox 26"/>
          <p:cNvSpPr txBox="1"/>
          <p:nvPr/>
        </p:nvSpPr>
        <p:spPr>
          <a:xfrm>
            <a:off x="2163305" y="5697120"/>
            <a:ext cx="8579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Ad board</a:t>
            </a:r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内容占位符 1"/>
          <p:cNvSpPr>
            <a:spLocks noGrp="1"/>
          </p:cNvSpPr>
          <p:nvPr>
            <p:ph idx="1"/>
          </p:nvPr>
        </p:nvSpPr>
        <p:spPr>
          <a:xfrm>
            <a:off x="179388" y="836613"/>
            <a:ext cx="8713787" cy="5400675"/>
          </a:xfrm>
        </p:spPr>
        <p:txBody>
          <a:bodyPr/>
          <a:lstStyle/>
          <a:p>
            <a:r>
              <a:rPr lang="en-US" altLang="zh-CN" sz="2800" b="1" dirty="0"/>
              <a:t>Result in </a:t>
            </a:r>
            <a:r>
              <a:rPr lang="en-US" altLang="zh-CN" sz="2800" b="1" dirty="0" smtClean="0"/>
              <a:t>street </a:t>
            </a:r>
            <a:r>
              <a:rPr lang="en-US" altLang="zh-CN" sz="2800" b="1" dirty="0"/>
              <a:t>scene</a:t>
            </a:r>
          </a:p>
        </p:txBody>
      </p:sp>
      <p:pic>
        <p:nvPicPr>
          <p:cNvPr id="4099" name="Picture 3" descr="C:\Users\zhaoyipu\Desktop\图片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39428"/>
            <a:ext cx="7202487" cy="504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矩形 20"/>
          <p:cNvSpPr/>
          <p:nvPr/>
        </p:nvSpPr>
        <p:spPr>
          <a:xfrm>
            <a:off x="4716016" y="734254"/>
            <a:ext cx="1465735" cy="1175071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schemeClr val="tx1"/>
              </a:solidFill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4917374" y="1120116"/>
            <a:ext cx="360040" cy="373101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5006215" y="1198732"/>
            <a:ext cx="182358" cy="215867"/>
          </a:xfrm>
          <a:prstGeom prst="rect">
            <a:avLst/>
          </a:prstGeom>
          <a:solidFill>
            <a:srgbClr val="808000"/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5" name="直接箭头连接符 34"/>
          <p:cNvCxnSpPr>
            <a:stCxn id="32" idx="6"/>
            <a:endCxn id="38" idx="2"/>
          </p:cNvCxnSpPr>
          <p:nvPr/>
        </p:nvCxnSpPr>
        <p:spPr>
          <a:xfrm>
            <a:off x="5277414" y="1306667"/>
            <a:ext cx="374706" cy="1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811240" y="332656"/>
            <a:ext cx="1275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Data Graph</a:t>
            </a:r>
            <a:endParaRPr lang="zh-CN" altLang="en-US" dirty="0"/>
          </a:p>
        </p:txBody>
      </p:sp>
      <p:sp>
        <p:nvSpPr>
          <p:cNvPr id="38" name="椭圆 37"/>
          <p:cNvSpPr/>
          <p:nvPr/>
        </p:nvSpPr>
        <p:spPr>
          <a:xfrm>
            <a:off x="5652120" y="1120117"/>
            <a:ext cx="360040" cy="373101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740961" y="1198733"/>
            <a:ext cx="182358" cy="215867"/>
          </a:xfrm>
          <a:prstGeom prst="rect">
            <a:avLst/>
          </a:prstGeom>
          <a:solidFill>
            <a:srgbClr val="808000"/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7066705" y="734254"/>
            <a:ext cx="1465735" cy="1175071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schemeClr val="tx1"/>
              </a:solidFill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7268063" y="1120116"/>
            <a:ext cx="360040" cy="373101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7356904" y="1198732"/>
            <a:ext cx="182358" cy="215867"/>
          </a:xfrm>
          <a:prstGeom prst="rect">
            <a:avLst/>
          </a:prstGeom>
          <a:solidFill>
            <a:srgbClr val="808000"/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3" name="直接箭头连接符 42"/>
          <p:cNvCxnSpPr>
            <a:stCxn id="41" idx="6"/>
            <a:endCxn id="45" idx="2"/>
          </p:cNvCxnSpPr>
          <p:nvPr/>
        </p:nvCxnSpPr>
        <p:spPr>
          <a:xfrm>
            <a:off x="7628103" y="1306667"/>
            <a:ext cx="374706" cy="1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091397" y="332656"/>
            <a:ext cx="1416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Model Graph</a:t>
            </a:r>
            <a:endParaRPr lang="zh-CN" altLang="en-US" dirty="0"/>
          </a:p>
        </p:txBody>
      </p:sp>
      <p:sp>
        <p:nvSpPr>
          <p:cNvPr id="45" name="椭圆 44"/>
          <p:cNvSpPr/>
          <p:nvPr/>
        </p:nvSpPr>
        <p:spPr>
          <a:xfrm>
            <a:off x="8002809" y="1120117"/>
            <a:ext cx="360040" cy="373101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8091650" y="1198733"/>
            <a:ext cx="182358" cy="215867"/>
          </a:xfrm>
          <a:prstGeom prst="rect">
            <a:avLst/>
          </a:prstGeom>
          <a:solidFill>
            <a:srgbClr val="808000"/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左右箭头 46"/>
          <p:cNvSpPr/>
          <p:nvPr/>
        </p:nvSpPr>
        <p:spPr>
          <a:xfrm>
            <a:off x="6228184" y="908720"/>
            <a:ext cx="792088" cy="648072"/>
          </a:xfrm>
          <a:prstGeom prst="leftRightArrow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schemeClr val="tx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3275856" y="4005064"/>
            <a:ext cx="2016224" cy="1152128"/>
          </a:xfrm>
          <a:prstGeom prst="rect">
            <a:avLst/>
          </a:prstGeom>
          <a:noFill/>
          <a:ln w="57150" cmpd="sng">
            <a:solidFill>
              <a:srgbClr val="FF0000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schemeClr val="tx1"/>
              </a:solidFill>
            </a:endParaRPr>
          </a:p>
        </p:txBody>
      </p:sp>
      <p:cxnSp>
        <p:nvCxnSpPr>
          <p:cNvPr id="36" name="直接箭头连接符 35"/>
          <p:cNvCxnSpPr/>
          <p:nvPr/>
        </p:nvCxnSpPr>
        <p:spPr>
          <a:xfrm flipV="1">
            <a:off x="4283968" y="1909326"/>
            <a:ext cx="1260140" cy="2095738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680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5" grpId="0"/>
      <p:bldP spid="16" grpId="0" animBg="1"/>
      <p:bldP spid="17" grpId="0" animBg="1"/>
      <p:bldP spid="18" grpId="0" animBg="1"/>
      <p:bldP spid="19" grpId="0"/>
      <p:bldP spid="22" grpId="0"/>
      <p:bldP spid="23" grpId="0" animBg="1"/>
      <p:bldP spid="24" grpId="0" animBg="1"/>
      <p:bldP spid="25" grpId="0"/>
      <p:bldP spid="26" grpId="0" animBg="1"/>
      <p:bldP spid="27" grpId="0"/>
      <p:bldP spid="21" grpId="0" animBg="1"/>
      <p:bldP spid="32" grpId="0" animBg="1"/>
      <p:bldP spid="33" grpId="0" animBg="1"/>
      <p:bldP spid="37" grpId="0"/>
      <p:bldP spid="38" grpId="0" animBg="1"/>
      <p:bldP spid="39" grpId="0" animBg="1"/>
      <p:bldP spid="40" grpId="0" animBg="1"/>
      <p:bldP spid="41" grpId="0" animBg="1"/>
      <p:bldP spid="42" grpId="0" animBg="1"/>
      <p:bldP spid="44" grpId="0"/>
      <p:bldP spid="45" grpId="0" animBg="1"/>
      <p:bldP spid="46" grpId="0" animBg="1"/>
      <p:bldP spid="47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矩形 65"/>
          <p:cNvSpPr/>
          <p:nvPr/>
        </p:nvSpPr>
        <p:spPr>
          <a:xfrm>
            <a:off x="6876256" y="766036"/>
            <a:ext cx="2178500" cy="1713597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schemeClr val="tx1"/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355976" y="751441"/>
            <a:ext cx="1584176" cy="1175071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schemeClr val="tx1"/>
              </a:solidFill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en-US" altLang="zh-CN" sz="4000" dirty="0"/>
              <a:t>Result in Street Scene</a:t>
            </a:r>
            <a:endParaRPr lang="zh-CN" altLang="en-US" dirty="0"/>
          </a:p>
        </p:txBody>
      </p:sp>
      <p:pic>
        <p:nvPicPr>
          <p:cNvPr id="7170" name="Picture 2" descr="C:\Users\zhaoyipu\Desktop\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55497"/>
            <a:ext cx="7992888" cy="4873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zhaoyipu\Desktop\3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40" y="1183489"/>
            <a:ext cx="7992000" cy="498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矩形 5"/>
          <p:cNvSpPr/>
          <p:nvPr/>
        </p:nvSpPr>
        <p:spPr>
          <a:xfrm>
            <a:off x="4535996" y="2911681"/>
            <a:ext cx="1008112" cy="878116"/>
          </a:xfrm>
          <a:prstGeom prst="rect">
            <a:avLst/>
          </a:prstGeom>
          <a:noFill/>
          <a:ln w="57150" cmpd="sng">
            <a:solidFill>
              <a:srgbClr val="FF0000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schemeClr val="tx1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856190" y="4811778"/>
            <a:ext cx="252000" cy="252000"/>
          </a:xfrm>
          <a:prstGeom prst="rect">
            <a:avLst/>
          </a:prstGeom>
          <a:solidFill>
            <a:srgbClr val="004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24" name="TextBox 23"/>
          <p:cNvSpPr txBox="1"/>
          <p:nvPr/>
        </p:nvSpPr>
        <p:spPr>
          <a:xfrm>
            <a:off x="2108190" y="4783889"/>
            <a:ext cx="10166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Traffic sign</a:t>
            </a:r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58647" y="4811778"/>
            <a:ext cx="252000" cy="252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27" name="TextBox 26"/>
          <p:cNvSpPr txBox="1"/>
          <p:nvPr/>
        </p:nvSpPr>
        <p:spPr>
          <a:xfrm>
            <a:off x="810647" y="4783889"/>
            <a:ext cx="4651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Bus</a:t>
            </a:r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67544" y="4711881"/>
            <a:ext cx="2628000" cy="7920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35" name="TextBox 34"/>
          <p:cNvSpPr txBox="1"/>
          <p:nvPr/>
        </p:nvSpPr>
        <p:spPr>
          <a:xfrm>
            <a:off x="2116767" y="5143929"/>
            <a:ext cx="8130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 smtClean="0">
                <a:latin typeface="Times New Roman" pitchFamily="18" charset="0"/>
                <a:cs typeface="Times New Roman" pitchFamily="18" charset="0"/>
              </a:rPr>
              <a:t>Building</a:t>
            </a:r>
            <a:endParaRPr lang="zh-CN" alt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856190" y="5171818"/>
            <a:ext cx="252000" cy="252000"/>
          </a:xfrm>
          <a:prstGeom prst="rect">
            <a:avLst/>
          </a:prstGeom>
          <a:solidFill>
            <a:srgbClr val="80F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0"/>
          </a:p>
        </p:txBody>
      </p:sp>
      <p:sp>
        <p:nvSpPr>
          <p:cNvPr id="40" name="椭圆 39"/>
          <p:cNvSpPr/>
          <p:nvPr/>
        </p:nvSpPr>
        <p:spPr>
          <a:xfrm>
            <a:off x="8622708" y="2034524"/>
            <a:ext cx="360040" cy="373101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1" name="直接连接符 40"/>
          <p:cNvCxnSpPr/>
          <p:nvPr/>
        </p:nvCxnSpPr>
        <p:spPr>
          <a:xfrm>
            <a:off x="8797147" y="2068534"/>
            <a:ext cx="0" cy="305080"/>
          </a:xfrm>
          <a:prstGeom prst="line">
            <a:avLst/>
          </a:prstGeom>
          <a:ln w="38100">
            <a:solidFill>
              <a:srgbClr val="00408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椭圆 41"/>
          <p:cNvSpPr/>
          <p:nvPr/>
        </p:nvSpPr>
        <p:spPr>
          <a:xfrm>
            <a:off x="7845286" y="1445399"/>
            <a:ext cx="360040" cy="373101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3" name="直接连接符 42"/>
          <p:cNvCxnSpPr/>
          <p:nvPr/>
        </p:nvCxnSpPr>
        <p:spPr>
          <a:xfrm flipH="1" flipV="1">
            <a:off x="7867170" y="1631949"/>
            <a:ext cx="316272" cy="1"/>
          </a:xfrm>
          <a:prstGeom prst="line">
            <a:avLst/>
          </a:prstGeom>
          <a:ln w="38100">
            <a:solidFill>
              <a:srgbClr val="00408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椭圆 43"/>
          <p:cNvSpPr/>
          <p:nvPr/>
        </p:nvSpPr>
        <p:spPr>
          <a:xfrm>
            <a:off x="7823402" y="810388"/>
            <a:ext cx="360040" cy="373101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5" name="直接连接符 44"/>
          <p:cNvCxnSpPr/>
          <p:nvPr/>
        </p:nvCxnSpPr>
        <p:spPr>
          <a:xfrm flipH="1" flipV="1">
            <a:off x="7845286" y="996938"/>
            <a:ext cx="316272" cy="1"/>
          </a:xfrm>
          <a:prstGeom prst="line">
            <a:avLst/>
          </a:prstGeom>
          <a:ln w="38100">
            <a:solidFill>
              <a:srgbClr val="00408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椭圆 45"/>
          <p:cNvSpPr/>
          <p:nvPr/>
        </p:nvSpPr>
        <p:spPr>
          <a:xfrm>
            <a:off x="6966524" y="1124242"/>
            <a:ext cx="360040" cy="373101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7055365" y="1202858"/>
            <a:ext cx="182358" cy="215867"/>
          </a:xfrm>
          <a:prstGeom prst="rect">
            <a:avLst/>
          </a:prstGeom>
          <a:solidFill>
            <a:srgbClr val="004080"/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8" name="直接箭头连接符 47"/>
          <p:cNvCxnSpPr>
            <a:stCxn id="46" idx="7"/>
            <a:endCxn id="44" idx="2"/>
          </p:cNvCxnSpPr>
          <p:nvPr/>
        </p:nvCxnSpPr>
        <p:spPr>
          <a:xfrm flipV="1">
            <a:off x="7273837" y="996939"/>
            <a:ext cx="549565" cy="181942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箭头连接符 48"/>
          <p:cNvCxnSpPr>
            <a:stCxn id="46" idx="5"/>
            <a:endCxn id="42" idx="2"/>
          </p:cNvCxnSpPr>
          <p:nvPr/>
        </p:nvCxnSpPr>
        <p:spPr>
          <a:xfrm>
            <a:off x="7273837" y="1442704"/>
            <a:ext cx="571449" cy="189246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箭头连接符 49"/>
          <p:cNvCxnSpPr>
            <a:stCxn id="44" idx="5"/>
            <a:endCxn id="40" idx="0"/>
          </p:cNvCxnSpPr>
          <p:nvPr/>
        </p:nvCxnSpPr>
        <p:spPr>
          <a:xfrm>
            <a:off x="8130715" y="1128850"/>
            <a:ext cx="672013" cy="905674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直接箭头连接符 50"/>
          <p:cNvCxnSpPr>
            <a:stCxn id="40" idx="1"/>
            <a:endCxn id="42" idx="5"/>
          </p:cNvCxnSpPr>
          <p:nvPr/>
        </p:nvCxnSpPr>
        <p:spPr>
          <a:xfrm flipH="1" flipV="1">
            <a:off x="8152599" y="1763861"/>
            <a:ext cx="522836" cy="325302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椭圆 51"/>
          <p:cNvSpPr/>
          <p:nvPr/>
        </p:nvSpPr>
        <p:spPr>
          <a:xfrm>
            <a:off x="5436096" y="1458460"/>
            <a:ext cx="360040" cy="373101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3" name="直接连接符 52"/>
          <p:cNvCxnSpPr/>
          <p:nvPr/>
        </p:nvCxnSpPr>
        <p:spPr>
          <a:xfrm flipH="1" flipV="1">
            <a:off x="5457980" y="1645010"/>
            <a:ext cx="316272" cy="1"/>
          </a:xfrm>
          <a:prstGeom prst="line">
            <a:avLst/>
          </a:prstGeom>
          <a:ln w="38100">
            <a:solidFill>
              <a:srgbClr val="00408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椭圆 53"/>
          <p:cNvSpPr/>
          <p:nvPr/>
        </p:nvSpPr>
        <p:spPr>
          <a:xfrm>
            <a:off x="5414212" y="823449"/>
            <a:ext cx="360040" cy="373101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5" name="直接连接符 54"/>
          <p:cNvCxnSpPr/>
          <p:nvPr/>
        </p:nvCxnSpPr>
        <p:spPr>
          <a:xfrm flipH="1" flipV="1">
            <a:off x="5436096" y="1009999"/>
            <a:ext cx="316272" cy="1"/>
          </a:xfrm>
          <a:prstGeom prst="line">
            <a:avLst/>
          </a:prstGeom>
          <a:ln w="38100">
            <a:solidFill>
              <a:srgbClr val="00408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椭圆 55"/>
          <p:cNvSpPr/>
          <p:nvPr/>
        </p:nvSpPr>
        <p:spPr>
          <a:xfrm>
            <a:off x="4557334" y="1137303"/>
            <a:ext cx="360040" cy="373101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4646175" y="1215919"/>
            <a:ext cx="182358" cy="215867"/>
          </a:xfrm>
          <a:prstGeom prst="rect">
            <a:avLst/>
          </a:prstGeom>
          <a:solidFill>
            <a:srgbClr val="004080"/>
          </a:solidFill>
          <a:ln w="28575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8" name="直接箭头连接符 57"/>
          <p:cNvCxnSpPr>
            <a:stCxn id="56" idx="7"/>
            <a:endCxn id="54" idx="2"/>
          </p:cNvCxnSpPr>
          <p:nvPr/>
        </p:nvCxnSpPr>
        <p:spPr>
          <a:xfrm flipV="1">
            <a:off x="4864647" y="1010000"/>
            <a:ext cx="549565" cy="181942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箭头连接符 58"/>
          <p:cNvCxnSpPr>
            <a:stCxn id="56" idx="5"/>
            <a:endCxn id="52" idx="2"/>
          </p:cNvCxnSpPr>
          <p:nvPr/>
        </p:nvCxnSpPr>
        <p:spPr>
          <a:xfrm>
            <a:off x="4864647" y="1455765"/>
            <a:ext cx="571449" cy="189246"/>
          </a:xfrm>
          <a:prstGeom prst="straightConnector1">
            <a:avLst/>
          </a:prstGeom>
          <a:ln w="28575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>
            <a:stCxn id="6" idx="0"/>
          </p:cNvCxnSpPr>
          <p:nvPr/>
        </p:nvCxnSpPr>
        <p:spPr>
          <a:xfrm flipV="1">
            <a:off x="5040052" y="1926512"/>
            <a:ext cx="144016" cy="985169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左右箭头 18"/>
          <p:cNvSpPr/>
          <p:nvPr/>
        </p:nvSpPr>
        <p:spPr>
          <a:xfrm>
            <a:off x="6012160" y="967465"/>
            <a:ext cx="792088" cy="648072"/>
          </a:xfrm>
          <a:prstGeom prst="leftRightArrow">
            <a:avLst/>
          </a:prstGeom>
          <a:solidFill>
            <a:schemeClr val="bg1"/>
          </a:solidFill>
          <a:ln w="28575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schemeClr val="tx1"/>
              </a:solidFill>
            </a:endParaRPr>
          </a:p>
        </p:txBody>
      </p:sp>
      <p:sp>
        <p:nvSpPr>
          <p:cNvPr id="7172" name="TextBox 7171"/>
          <p:cNvSpPr txBox="1"/>
          <p:nvPr/>
        </p:nvSpPr>
        <p:spPr>
          <a:xfrm>
            <a:off x="4546425" y="349843"/>
            <a:ext cx="1275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Data Graph</a:t>
            </a:r>
            <a:endParaRPr lang="zh-CN" alt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7257331" y="349843"/>
            <a:ext cx="1416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Model Graph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44135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20" grpId="0" animBg="1"/>
      <p:bldP spid="6" grpId="0" animBg="1"/>
      <p:bldP spid="21" grpId="0" animBg="1"/>
      <p:bldP spid="24" grpId="0"/>
      <p:bldP spid="26" grpId="0" animBg="1"/>
      <p:bldP spid="27" grpId="0"/>
      <p:bldP spid="29" grpId="0" animBg="1"/>
      <p:bldP spid="35" grpId="0"/>
      <p:bldP spid="36" grpId="0" animBg="1"/>
      <p:bldP spid="40" grpId="0" animBg="1"/>
      <p:bldP spid="42" grpId="0" animBg="1"/>
      <p:bldP spid="44" grpId="0" animBg="1"/>
      <p:bldP spid="46" grpId="0" animBg="1"/>
      <p:bldP spid="47" grpId="0" animBg="1"/>
      <p:bldP spid="52" grpId="0" animBg="1"/>
      <p:bldP spid="54" grpId="0" animBg="1"/>
      <p:bldP spid="56" grpId="0" animBg="1"/>
      <p:bldP spid="57" grpId="0" animBg="1"/>
      <p:bldP spid="19" grpId="0" animBg="1"/>
      <p:bldP spid="7172" grpId="0"/>
      <p:bldP spid="6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2" descr="C:\Users\zhaoyipu\Desktop\0c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90675" y="1393973"/>
            <a:ext cx="6370638" cy="505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sz="4000" dirty="0" smtClean="0"/>
              <a:t>Motivation</a:t>
            </a:r>
            <a:endParaRPr lang="zh-CN" altLang="en-US" dirty="0"/>
          </a:p>
        </p:txBody>
      </p:sp>
      <p:sp>
        <p:nvSpPr>
          <p:cNvPr id="16385" name="内容占位符 1"/>
          <p:cNvSpPr>
            <a:spLocks noGrp="1"/>
          </p:cNvSpPr>
          <p:nvPr>
            <p:ph idx="1"/>
          </p:nvPr>
        </p:nvSpPr>
        <p:spPr>
          <a:xfrm>
            <a:off x="179388" y="836613"/>
            <a:ext cx="8713787" cy="576262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en-US" altLang="zh-CN" sz="2800" b="1" dirty="0" smtClean="0"/>
              <a:t>Object discovery from mobile laser scanning.</a:t>
            </a:r>
          </a:p>
        </p:txBody>
      </p:sp>
      <p:pic>
        <p:nvPicPr>
          <p:cNvPr id="1026" name="Picture 2" descr="C:\Users\zhaoyipu\Desktop\图片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1462141"/>
            <a:ext cx="6372000" cy="496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sz="2800" b="1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Some Errors</a:t>
            </a:r>
            <a:endParaRPr lang="en-US" altLang="zh-CN" sz="4000" dirty="0"/>
          </a:p>
        </p:txBody>
      </p:sp>
      <p:pic>
        <p:nvPicPr>
          <p:cNvPr id="52227" name="Picture 3" descr="C:\Users\zhaoyipu\Desktop\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412875"/>
            <a:ext cx="7513637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638175" y="5207000"/>
            <a:ext cx="250825" cy="252413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/>
          </a:p>
        </p:txBody>
      </p:sp>
      <p:sp>
        <p:nvSpPr>
          <p:cNvPr id="8" name="矩形 7"/>
          <p:cNvSpPr/>
          <p:nvPr/>
        </p:nvSpPr>
        <p:spPr>
          <a:xfrm>
            <a:off x="1935163" y="4465638"/>
            <a:ext cx="252412" cy="250825"/>
          </a:xfrm>
          <a:prstGeom prst="rect">
            <a:avLst/>
          </a:prstGeom>
          <a:solidFill>
            <a:srgbClr val="004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/>
          </a:p>
        </p:txBody>
      </p:sp>
      <p:sp>
        <p:nvSpPr>
          <p:cNvPr id="9" name="矩形 8"/>
          <p:cNvSpPr/>
          <p:nvPr/>
        </p:nvSpPr>
        <p:spPr>
          <a:xfrm>
            <a:off x="1935163" y="5184775"/>
            <a:ext cx="252412" cy="252413"/>
          </a:xfrm>
          <a:prstGeom prst="rect">
            <a:avLst/>
          </a:prstGeom>
          <a:solidFill>
            <a:srgbClr val="8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89000" y="5178425"/>
            <a:ext cx="968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Road lamp</a:t>
            </a:r>
            <a:endParaRPr lang="zh-CN" altLang="en-US" sz="1400">
              <a:latin typeface="Times New Roman" pitchFamily="18" charset="0"/>
              <a:ea typeface="华文楷体" pitchFamily="2" charset="-122"/>
              <a:cs typeface="Times New Roman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187575" y="4437063"/>
            <a:ext cx="1016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Traffic sign</a:t>
            </a:r>
            <a:endParaRPr lang="zh-CN" altLang="en-US" sz="1400">
              <a:latin typeface="Times New Roman" pitchFamily="18" charset="0"/>
              <a:ea typeface="华文楷体" pitchFamily="2" charset="-122"/>
              <a:cs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187575" y="5157788"/>
            <a:ext cx="8778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Road belt</a:t>
            </a:r>
            <a:endParaRPr lang="zh-CN" altLang="en-US" sz="1400">
              <a:latin typeface="Times New Roman" pitchFamily="18" charset="0"/>
              <a:ea typeface="华文楷体" pitchFamily="2" charset="-122"/>
              <a:cs typeface="Times New Roman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38175" y="4840288"/>
            <a:ext cx="250825" cy="25082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889000" y="4811713"/>
            <a:ext cx="46513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Bus</a:t>
            </a:r>
            <a:endParaRPr lang="zh-CN" altLang="en-US" sz="1400">
              <a:latin typeface="Times New Roman" pitchFamily="18" charset="0"/>
              <a:ea typeface="华文楷体" pitchFamily="2" charset="-122"/>
              <a:cs typeface="Times New Roman" pitchFamily="18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187575" y="4795838"/>
            <a:ext cx="812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Signpost</a:t>
            </a:r>
            <a:endParaRPr lang="zh-CN" altLang="en-US" sz="1400">
              <a:latin typeface="Times New Roman" pitchFamily="18" charset="0"/>
              <a:ea typeface="华文楷体" pitchFamily="2" charset="-122"/>
              <a:cs typeface="Times New Roman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46100" y="4365625"/>
            <a:ext cx="2628900" cy="1584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/>
          </a:p>
        </p:txBody>
      </p:sp>
      <p:sp>
        <p:nvSpPr>
          <p:cNvPr id="18" name="矩形 17"/>
          <p:cNvSpPr/>
          <p:nvPr/>
        </p:nvSpPr>
        <p:spPr>
          <a:xfrm>
            <a:off x="1935163" y="4818063"/>
            <a:ext cx="252412" cy="252412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/>
          </a:p>
        </p:txBody>
      </p:sp>
      <p:sp>
        <p:nvSpPr>
          <p:cNvPr id="19" name="矩形 18"/>
          <p:cNvSpPr/>
          <p:nvPr/>
        </p:nvSpPr>
        <p:spPr>
          <a:xfrm>
            <a:off x="635000" y="4465638"/>
            <a:ext cx="252413" cy="250825"/>
          </a:xfrm>
          <a:prstGeom prst="rect">
            <a:avLst/>
          </a:prstGeom>
          <a:solidFill>
            <a:srgbClr val="8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887413" y="4437063"/>
            <a:ext cx="4445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Car</a:t>
            </a:r>
            <a:endParaRPr lang="zh-CN" altLang="en-US" sz="1400">
              <a:latin typeface="Times New Roman" pitchFamily="18" charset="0"/>
              <a:ea typeface="华文楷体" pitchFamily="2" charset="-122"/>
              <a:cs typeface="Times New Roman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38175" y="5597525"/>
            <a:ext cx="252413" cy="252413"/>
          </a:xfrm>
          <a:prstGeom prst="rect">
            <a:avLst/>
          </a:prstGeom>
          <a:solidFill>
            <a:srgbClr val="FF0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/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887413" y="5568950"/>
            <a:ext cx="901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Trash box</a:t>
            </a:r>
            <a:endParaRPr lang="zh-CN" altLang="en-US" sz="1400">
              <a:latin typeface="Times New Roman" pitchFamily="18" charset="0"/>
              <a:ea typeface="华文楷体" pitchFamily="2" charset="-122"/>
              <a:cs typeface="Times New Roman" pitchFamily="18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195513" y="5568950"/>
            <a:ext cx="812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1400">
                <a:latin typeface="Times New Roman" pitchFamily="18" charset="0"/>
                <a:ea typeface="华文楷体" pitchFamily="2" charset="-122"/>
                <a:cs typeface="Times New Roman" pitchFamily="18" charset="0"/>
              </a:rPr>
              <a:t>Building</a:t>
            </a:r>
            <a:endParaRPr lang="zh-CN" altLang="en-US" sz="1400">
              <a:latin typeface="Times New Roman" pitchFamily="18" charset="0"/>
              <a:ea typeface="华文楷体" pitchFamily="2" charset="-122"/>
              <a:cs typeface="Times New Roman" pitchFamily="18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935163" y="5597525"/>
            <a:ext cx="252412" cy="252413"/>
          </a:xfrm>
          <a:prstGeom prst="rect">
            <a:avLst/>
          </a:prstGeom>
          <a:solidFill>
            <a:srgbClr val="80FF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/>
          </a:p>
        </p:txBody>
      </p:sp>
      <p:pic>
        <p:nvPicPr>
          <p:cNvPr id="3074" name="Picture 2" descr="C:\Users\zhaoyipu\Desktop\图片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7339013" cy="503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矩形 24"/>
          <p:cNvSpPr/>
          <p:nvPr/>
        </p:nvSpPr>
        <p:spPr>
          <a:xfrm>
            <a:off x="3923928" y="2852936"/>
            <a:ext cx="648072" cy="1738114"/>
          </a:xfrm>
          <a:prstGeom prst="rect">
            <a:avLst/>
          </a:prstGeom>
          <a:noFill/>
          <a:ln w="57150" cmpd="sng">
            <a:solidFill>
              <a:srgbClr val="FF0000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schemeClr val="tx1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148064" y="3491086"/>
            <a:ext cx="792088" cy="1738114"/>
          </a:xfrm>
          <a:prstGeom prst="rect">
            <a:avLst/>
          </a:prstGeom>
          <a:noFill/>
          <a:ln w="57150" cmpd="sng">
            <a:solidFill>
              <a:srgbClr val="FF0000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/>
      <p:bldP spid="12" grpId="0"/>
      <p:bldP spid="13" grpId="0"/>
      <p:bldP spid="14" grpId="0" animBg="1"/>
      <p:bldP spid="15" grpId="0"/>
      <p:bldP spid="16" grpId="0"/>
      <p:bldP spid="17" grpId="0" animBg="1"/>
      <p:bldP spid="18" grpId="0" animBg="1"/>
      <p:bldP spid="19" grpId="0" animBg="1"/>
      <p:bldP spid="20" grpId="0"/>
      <p:bldP spid="21" grpId="0" animBg="1"/>
      <p:bldP spid="22" grpId="0"/>
      <p:bldP spid="23" grpId="0"/>
      <p:bldP spid="24" grpId="0" animBg="1"/>
      <p:bldP spid="25" grpId="0" animBg="1"/>
      <p:bldP spid="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Statistical Result </a:t>
            </a:r>
            <a:endParaRPr lang="zh-CN" altLang="en-US" dirty="0"/>
          </a:p>
        </p:txBody>
      </p:sp>
      <p:pic>
        <p:nvPicPr>
          <p:cNvPr id="4" name="Picture 2" descr="C:\Users\zhaoyipu\Desktop\2012-05-08_11570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484" y="1196752"/>
            <a:ext cx="901701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372200" y="5411000"/>
            <a:ext cx="2326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*Highway scene only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467544" y="3285024"/>
            <a:ext cx="7992888" cy="324000"/>
          </a:xfrm>
          <a:prstGeom prst="rect">
            <a:avLst/>
          </a:prstGeom>
          <a:noFill/>
          <a:ln w="57150" cmpd="sng">
            <a:solidFill>
              <a:srgbClr val="CCFF66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schemeClr val="tx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67544" y="3609056"/>
            <a:ext cx="7992888" cy="324000"/>
          </a:xfrm>
          <a:prstGeom prst="rect">
            <a:avLst/>
          </a:prstGeom>
          <a:noFill/>
          <a:ln w="57150" cmpd="sng">
            <a:solidFill>
              <a:srgbClr val="FF0000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467544" y="4545160"/>
            <a:ext cx="7992888" cy="324000"/>
          </a:xfrm>
          <a:prstGeom prst="rect">
            <a:avLst/>
          </a:prstGeom>
          <a:noFill/>
          <a:ln w="57150" cmpd="sng">
            <a:solidFill>
              <a:srgbClr val="FF0000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09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 dirty="0" smtClean="0"/>
              <a:t>Compute the </a:t>
            </a:r>
            <a:r>
              <a:rPr lang="en-US" altLang="zh-CN" sz="2800" dirty="0"/>
              <a:t>object-based saliency of </a:t>
            </a:r>
            <a:r>
              <a:rPr lang="en-US" altLang="zh-CN" sz="2800" dirty="0" smtClean="0"/>
              <a:t>urban laser sensing data</a:t>
            </a:r>
          </a:p>
          <a:p>
            <a:pPr lvl="1"/>
            <a:r>
              <a:rPr lang="en-US" altLang="zh-CN" sz="2400" dirty="0" smtClean="0"/>
              <a:t>Highlight the data of objects of interest </a:t>
            </a:r>
            <a:endParaRPr lang="en-US" altLang="zh-CN" dirty="0" smtClean="0"/>
          </a:p>
          <a:p>
            <a:pPr lvl="1"/>
            <a:r>
              <a:rPr lang="en-US" altLang="zh-CN" sz="2400" dirty="0" smtClean="0"/>
              <a:t>Help object </a:t>
            </a:r>
            <a:r>
              <a:rPr lang="en-US" altLang="zh-CN" sz="2400" dirty="0"/>
              <a:t>detection in the subsequent </a:t>
            </a:r>
            <a:r>
              <a:rPr lang="en-US" altLang="zh-CN" sz="2400" dirty="0" smtClean="0"/>
              <a:t>procedures</a:t>
            </a:r>
          </a:p>
          <a:p>
            <a:pPr lvl="1"/>
            <a:endParaRPr lang="en-US" altLang="zh-CN" dirty="0" smtClean="0"/>
          </a:p>
          <a:p>
            <a:r>
              <a:rPr lang="en-US" altLang="zh-CN" sz="2800" dirty="0" smtClean="0"/>
              <a:t>In the future</a:t>
            </a:r>
            <a:endParaRPr lang="en-US" altLang="zh-CN" sz="2400" dirty="0" smtClean="0"/>
          </a:p>
          <a:p>
            <a:pPr lvl="1"/>
            <a:r>
              <a:rPr lang="en-US" altLang="zh-CN" sz="2400" dirty="0" smtClean="0"/>
              <a:t>On-line application</a:t>
            </a:r>
          </a:p>
          <a:p>
            <a:pPr lvl="1"/>
            <a:r>
              <a:rPr lang="en-US" altLang="zh-CN" sz="2400" dirty="0" smtClean="0"/>
              <a:t>More comprehensive approach (include context information)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sz="4000" dirty="0" smtClean="0"/>
              <a:t>Summary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7475" indent="0" algn="ctr">
              <a:buFont typeface="Wingdings 2" pitchFamily="18" charset="2"/>
              <a:buNone/>
            </a:pPr>
            <a:endParaRPr lang="en-US" altLang="zh-CN" sz="7200" smtClean="0"/>
          </a:p>
          <a:p>
            <a:pPr marL="117475" indent="0" algn="ctr">
              <a:buFont typeface="Wingdings 2" pitchFamily="18" charset="2"/>
              <a:buNone/>
            </a:pPr>
            <a:r>
              <a:rPr lang="en-US" altLang="zh-CN" sz="7200" smtClean="0"/>
              <a:t>Thanks</a:t>
            </a:r>
            <a:endParaRPr lang="zh-CN" altLang="en-US" sz="7200" smtClean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2071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sz="4000" dirty="0"/>
              <a:t>Background</a:t>
            </a:r>
            <a:endParaRPr lang="zh-CN" altLang="en-US" dirty="0"/>
          </a:p>
        </p:txBody>
      </p:sp>
      <p:sp>
        <p:nvSpPr>
          <p:cNvPr id="20482" name="内容占位符 1"/>
          <p:cNvSpPr>
            <a:spLocks noGrp="1"/>
          </p:cNvSpPr>
          <p:nvPr>
            <p:ph idx="1"/>
          </p:nvPr>
        </p:nvSpPr>
        <p:spPr>
          <a:xfrm>
            <a:off x="179388" y="908050"/>
            <a:ext cx="8713787" cy="1081088"/>
          </a:xfrm>
        </p:spPr>
        <p:txBody>
          <a:bodyPr>
            <a:normAutofit/>
          </a:bodyPr>
          <a:lstStyle/>
          <a:p>
            <a:r>
              <a:rPr lang="en-US" altLang="zh-CN" sz="2800" b="1" dirty="0" smtClean="0">
                <a:ea typeface="Verdana" pitchFamily="34" charset="0"/>
                <a:cs typeface="Verdana" pitchFamily="34" charset="0"/>
              </a:rPr>
              <a:t>Different applications may concern different objects.</a:t>
            </a:r>
          </a:p>
          <a:p>
            <a:r>
              <a:rPr lang="en-US" altLang="zh-CN" sz="2800" b="1" dirty="0">
                <a:ea typeface="Verdana" pitchFamily="34" charset="0"/>
                <a:cs typeface="Verdana" pitchFamily="34" charset="0"/>
              </a:rPr>
              <a:t>Put more focus on the objects of interest</a:t>
            </a:r>
            <a:r>
              <a:rPr lang="en-US" altLang="zh-CN" sz="2800" b="1" dirty="0" smtClean="0">
                <a:ea typeface="Verdana" pitchFamily="34" charset="0"/>
                <a:cs typeface="Verdana" pitchFamily="34" charset="0"/>
              </a:rPr>
              <a:t>.</a:t>
            </a:r>
            <a:endParaRPr lang="zh-CN" altLang="en-US" sz="2800" dirty="0">
              <a:cs typeface="Verdana" pitchFamily="34" charset="0"/>
            </a:endParaRP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513" y="2717800"/>
            <a:ext cx="6686550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椭圆 3"/>
          <p:cNvSpPr/>
          <p:nvPr/>
        </p:nvSpPr>
        <p:spPr>
          <a:xfrm>
            <a:off x="2339975" y="3005138"/>
            <a:ext cx="576263" cy="1128712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3336925" y="4373563"/>
            <a:ext cx="658813" cy="625475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0000FF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2125142"/>
            <a:ext cx="1406525" cy="223996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4641850"/>
            <a:ext cx="1687513" cy="13874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cxnSp>
        <p:nvCxnSpPr>
          <p:cNvPr id="25" name="直接箭头连接符 24"/>
          <p:cNvCxnSpPr>
            <a:cxnSpLocks noChangeShapeType="1"/>
            <a:stCxn id="4" idx="2"/>
            <a:endCxn id="2051" idx="3"/>
          </p:cNvCxnSpPr>
          <p:nvPr/>
        </p:nvCxnSpPr>
        <p:spPr bwMode="auto">
          <a:xfrm flipH="1" flipV="1">
            <a:off x="1657350" y="3245123"/>
            <a:ext cx="682625" cy="324371"/>
          </a:xfrm>
          <a:prstGeom prst="straightConnector1">
            <a:avLst/>
          </a:prstGeom>
          <a:noFill/>
          <a:ln w="28575" cap="rnd" algn="ctr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27" name="直接箭头连接符 26"/>
          <p:cNvCxnSpPr>
            <a:cxnSpLocks noChangeShapeType="1"/>
            <a:stCxn id="0" idx="3"/>
            <a:endCxn id="24" idx="2"/>
          </p:cNvCxnSpPr>
          <p:nvPr/>
        </p:nvCxnSpPr>
        <p:spPr bwMode="auto">
          <a:xfrm flipV="1">
            <a:off x="1938338" y="4686300"/>
            <a:ext cx="1384300" cy="649288"/>
          </a:xfrm>
          <a:prstGeom prst="straightConnector1">
            <a:avLst/>
          </a:prstGeom>
          <a:noFill/>
          <a:ln w="28575" cap="rnd" algn="ctr">
            <a:solidFill>
              <a:srgbClr val="FF0000"/>
            </a:solidFill>
            <a:round/>
            <a:headEnd type="triangle" w="med" len="med"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uiExpand="1" build="allAtOnce"/>
      <p:bldP spid="4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66" name="AutoShape 38"/>
          <p:cNvSpPr>
            <a:spLocks noChangeArrowheads="1"/>
          </p:cNvSpPr>
          <p:nvPr/>
        </p:nvSpPr>
        <p:spPr bwMode="auto">
          <a:xfrm>
            <a:off x="539750" y="4005263"/>
            <a:ext cx="8207375" cy="2016125"/>
          </a:xfrm>
          <a:prstGeom prst="wedgeRectCallout">
            <a:avLst>
              <a:gd name="adj1" fmla="val -7565"/>
              <a:gd name="adj2" fmla="val -92833"/>
            </a:avLst>
          </a:prstGeom>
          <a:solidFill>
            <a:srgbClr val="CCFF66"/>
          </a:solidFill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zh-CN" altLang="en-US">
              <a:latin typeface="+mn-lt"/>
            </a:endParaRPr>
          </a:p>
        </p:txBody>
      </p:sp>
      <p:sp>
        <p:nvSpPr>
          <p:cNvPr id="14" name="内容占位符 1"/>
          <p:cNvSpPr txBox="1">
            <a:spLocks/>
          </p:cNvSpPr>
          <p:nvPr/>
        </p:nvSpPr>
        <p:spPr>
          <a:xfrm>
            <a:off x="331788" y="836613"/>
            <a:ext cx="8713787" cy="5400675"/>
          </a:xfrm>
          <a:prstGeom prst="rect">
            <a:avLst/>
          </a:prstGeom>
        </p:spPr>
        <p:txBody>
          <a:bodyPr lIns="54864" tIns="91440">
            <a:normAutofit/>
          </a:bodyPr>
          <a:lstStyle/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r>
              <a:rPr lang="en-US" altLang="zh-CN" sz="2400" b="1" dirty="0">
                <a:latin typeface="+mn-lt"/>
                <a:ea typeface="华文楷体" pitchFamily="2" charset="-122"/>
              </a:rPr>
              <a:t>Objective: Compute the object-based saliency of laser </a:t>
            </a:r>
            <a:r>
              <a:rPr lang="en-US" altLang="zh-CN" sz="2400" b="1" dirty="0" smtClean="0">
                <a:latin typeface="+mn-lt"/>
                <a:ea typeface="华文楷体" pitchFamily="2" charset="-122"/>
              </a:rPr>
              <a:t>points</a:t>
            </a:r>
            <a:endParaRPr lang="en-US" altLang="zh-CN" sz="2400" b="1" dirty="0">
              <a:latin typeface="+mn-lt"/>
              <a:ea typeface="华文楷体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790825" y="1844675"/>
            <a:ext cx="2951163" cy="1223963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altLang="zh-CN" sz="2400" b="1" dirty="0">
                <a:solidFill>
                  <a:srgbClr val="000000"/>
                </a:solidFill>
              </a:rPr>
              <a:t>Computing Object-based Saliency</a:t>
            </a:r>
            <a:endParaRPr lang="zh-CN" altLang="en-US" sz="2400" b="1" dirty="0">
              <a:solidFill>
                <a:srgbClr val="000000"/>
              </a:solidFill>
            </a:endParaRP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5671" y="0"/>
            <a:ext cx="34004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This </a:t>
            </a:r>
            <a:r>
              <a:rPr lang="en-US" altLang="zh-C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Research</a:t>
            </a:r>
            <a:endParaRPr lang="en-US" altLang="zh-C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395288" y="2225823"/>
            <a:ext cx="18020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400" b="1" dirty="0">
                <a:latin typeface="+mn-lt"/>
              </a:rPr>
              <a:t>Laser </a:t>
            </a:r>
            <a:r>
              <a:rPr lang="en-US" altLang="zh-CN" sz="2400" b="1" dirty="0" smtClean="0">
                <a:latin typeface="+mn-lt"/>
              </a:rPr>
              <a:t>Points</a:t>
            </a:r>
            <a:endParaRPr lang="en-US" altLang="zh-CN" sz="2400" b="1" dirty="0">
              <a:latin typeface="+mn-lt"/>
            </a:endParaRPr>
          </a:p>
        </p:txBody>
      </p:sp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6322219" y="2225819"/>
            <a:ext cx="24513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0000"/>
                </a:solidFill>
                <a:latin typeface="+mn-lt"/>
              </a:rPr>
              <a:t>Object Detection</a:t>
            </a:r>
            <a:endParaRPr lang="zh-CN" altLang="en-US" sz="2400" b="1" dirty="0">
              <a:solidFill>
                <a:srgbClr val="000000"/>
              </a:solidFill>
              <a:latin typeface="+mn-lt"/>
            </a:endParaRPr>
          </a:p>
        </p:txBody>
      </p:sp>
      <p:cxnSp>
        <p:nvCxnSpPr>
          <p:cNvPr id="22542" name="AutoShape 14"/>
          <p:cNvCxnSpPr>
            <a:cxnSpLocks noChangeShapeType="1"/>
            <a:stCxn id="22540" idx="3"/>
            <a:endCxn id="4" idx="1"/>
          </p:cNvCxnSpPr>
          <p:nvPr/>
        </p:nvCxnSpPr>
        <p:spPr bwMode="auto">
          <a:xfrm>
            <a:off x="2197384" y="2456656"/>
            <a:ext cx="593441" cy="1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22543" name="AutoShape 15"/>
          <p:cNvCxnSpPr>
            <a:cxnSpLocks noChangeShapeType="1"/>
            <a:stCxn id="4" idx="3"/>
            <a:endCxn id="22541" idx="1"/>
          </p:cNvCxnSpPr>
          <p:nvPr/>
        </p:nvCxnSpPr>
        <p:spPr bwMode="auto">
          <a:xfrm flipV="1">
            <a:off x="5741988" y="2456652"/>
            <a:ext cx="580231" cy="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grpSp>
        <p:nvGrpSpPr>
          <p:cNvPr id="22570" name="Group 42"/>
          <p:cNvGrpSpPr>
            <a:grpSpLocks/>
          </p:cNvGrpSpPr>
          <p:nvPr/>
        </p:nvGrpSpPr>
        <p:grpSpPr bwMode="auto">
          <a:xfrm>
            <a:off x="663575" y="4162425"/>
            <a:ext cx="7653338" cy="1606550"/>
            <a:chOff x="418" y="2622"/>
            <a:chExt cx="4821" cy="1012"/>
          </a:xfrm>
        </p:grpSpPr>
        <p:sp>
          <p:nvSpPr>
            <p:cNvPr id="2" name="矩形 3"/>
            <p:cNvSpPr>
              <a:spLocks noChangeArrowheads="1"/>
            </p:cNvSpPr>
            <p:nvPr/>
          </p:nvSpPr>
          <p:spPr bwMode="auto">
            <a:xfrm>
              <a:off x="544" y="2886"/>
              <a:ext cx="1111" cy="748"/>
            </a:xfrm>
            <a:prstGeom prst="rect">
              <a:avLst/>
            </a:prstGeom>
            <a:solidFill>
              <a:schemeClr val="bg1"/>
            </a:solidFill>
            <a:ln w="28575" cap="rnd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25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/>
              <a:r>
                <a:rPr lang="en-US" altLang="zh-CN" sz="2000" b="1" dirty="0">
                  <a:solidFill>
                    <a:srgbClr val="000000"/>
                  </a:solidFill>
                  <a:latin typeface="+mn-lt"/>
                  <a:ea typeface="华文楷体" pitchFamily="2" charset="-122"/>
                </a:rPr>
                <a:t>Geometric Feature Extraction</a:t>
              </a:r>
            </a:p>
          </p:txBody>
        </p:sp>
        <p:sp>
          <p:nvSpPr>
            <p:cNvPr id="5" name="矩形 4"/>
            <p:cNvSpPr>
              <a:spLocks noChangeArrowheads="1"/>
            </p:cNvSpPr>
            <p:nvPr/>
          </p:nvSpPr>
          <p:spPr bwMode="auto">
            <a:xfrm>
              <a:off x="2202" y="2886"/>
              <a:ext cx="1129" cy="748"/>
            </a:xfrm>
            <a:prstGeom prst="rect">
              <a:avLst/>
            </a:prstGeom>
            <a:solidFill>
              <a:schemeClr val="bg1"/>
            </a:solidFill>
            <a:ln w="28575" cap="rnd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25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/>
              <a:r>
                <a:rPr lang="en-US" altLang="zh-CN" sz="2000" b="1">
                  <a:solidFill>
                    <a:srgbClr val="000000"/>
                  </a:solidFill>
                  <a:latin typeface="+mn-lt"/>
                  <a:ea typeface="华文楷体" pitchFamily="2" charset="-122"/>
                </a:rPr>
                <a:t>Object Candidate Generation</a:t>
              </a:r>
            </a:p>
          </p:txBody>
        </p:sp>
        <p:cxnSp>
          <p:nvCxnSpPr>
            <p:cNvPr id="6" name="直接箭头连接符 5"/>
            <p:cNvCxnSpPr>
              <a:stCxn id="0" idx="3"/>
              <a:endCxn id="5" idx="1"/>
            </p:cNvCxnSpPr>
            <p:nvPr/>
          </p:nvCxnSpPr>
          <p:spPr>
            <a:xfrm>
              <a:off x="1664" y="3260"/>
              <a:ext cx="529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矩形 8"/>
            <p:cNvSpPr>
              <a:spLocks noChangeArrowheads="1"/>
            </p:cNvSpPr>
            <p:nvPr/>
          </p:nvSpPr>
          <p:spPr bwMode="auto">
            <a:xfrm>
              <a:off x="3878" y="2886"/>
              <a:ext cx="1361" cy="748"/>
            </a:xfrm>
            <a:prstGeom prst="rect">
              <a:avLst/>
            </a:prstGeom>
            <a:solidFill>
              <a:schemeClr val="bg1"/>
            </a:solidFill>
            <a:ln w="28575" cap="rnd" algn="ctr">
              <a:solidFill>
                <a:schemeClr val="tx1"/>
              </a:solidFill>
              <a:miter lim="800000"/>
              <a:headEnd/>
              <a:tailEnd/>
            </a:ln>
            <a:effectLst>
              <a:outerShdw dist="25000" dir="5400000" rotWithShape="0">
                <a:srgbClr val="000000">
                  <a:alpha val="37999"/>
                </a:srgbClr>
              </a:outerShdw>
            </a:effectLst>
          </p:spPr>
          <p:txBody>
            <a:bodyPr anchor="ctr"/>
            <a:lstStyle/>
            <a:p>
              <a:pPr algn="ctr"/>
              <a:r>
                <a:rPr lang="en-US" altLang="zh-CN" sz="2000" b="1">
                  <a:solidFill>
                    <a:srgbClr val="000000"/>
                  </a:solidFill>
                  <a:latin typeface="+mn-lt"/>
                  <a:ea typeface="华文楷体" pitchFamily="2" charset="-122"/>
                </a:rPr>
                <a:t>Object-based Saliency Computing</a:t>
              </a:r>
            </a:p>
          </p:txBody>
        </p:sp>
        <p:cxnSp>
          <p:nvCxnSpPr>
            <p:cNvPr id="12" name="直接箭头连接符 11"/>
            <p:cNvCxnSpPr>
              <a:stCxn id="5" idx="3"/>
              <a:endCxn id="9" idx="1"/>
            </p:cNvCxnSpPr>
            <p:nvPr/>
          </p:nvCxnSpPr>
          <p:spPr>
            <a:xfrm>
              <a:off x="3340" y="3260"/>
              <a:ext cx="529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567" name="Text Box 39"/>
            <p:cNvSpPr txBox="1">
              <a:spLocks noChangeArrowheads="1"/>
            </p:cNvSpPr>
            <p:nvPr/>
          </p:nvSpPr>
          <p:spPr bwMode="auto">
            <a:xfrm>
              <a:off x="418" y="2622"/>
              <a:ext cx="48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>
                  <a:latin typeface="+mn-lt"/>
                </a:rPr>
                <a:t>Step1</a:t>
              </a:r>
            </a:p>
          </p:txBody>
        </p:sp>
        <p:sp>
          <p:nvSpPr>
            <p:cNvPr id="22568" name="Text Box 40"/>
            <p:cNvSpPr txBox="1">
              <a:spLocks noChangeArrowheads="1"/>
            </p:cNvSpPr>
            <p:nvPr/>
          </p:nvSpPr>
          <p:spPr bwMode="auto">
            <a:xfrm>
              <a:off x="2064" y="2622"/>
              <a:ext cx="48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>
                  <a:latin typeface="+mn-lt"/>
                </a:rPr>
                <a:t>Step2</a:t>
              </a:r>
            </a:p>
          </p:txBody>
        </p:sp>
        <p:sp>
          <p:nvSpPr>
            <p:cNvPr id="22569" name="Text Box 41"/>
            <p:cNvSpPr txBox="1">
              <a:spLocks noChangeArrowheads="1"/>
            </p:cNvSpPr>
            <p:nvPr/>
          </p:nvSpPr>
          <p:spPr bwMode="auto">
            <a:xfrm>
              <a:off x="3742" y="2622"/>
              <a:ext cx="48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CN" b="1">
                  <a:latin typeface="+mn-lt"/>
                </a:rPr>
                <a:t>Step3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2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66" grpId="0" animBg="1"/>
      <p:bldP spid="4" grpId="0" animBg="1"/>
      <p:bldP spid="22540" grpId="0"/>
      <p:bldP spid="225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29" y="4881581"/>
            <a:ext cx="8925321" cy="1499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85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700213"/>
            <a:ext cx="4146550" cy="285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8850" name="标题 1"/>
          <p:cNvSpPr>
            <a:spLocks noGrp="1"/>
          </p:cNvSpPr>
          <p:nvPr>
            <p:ph type="title" idx="4294967295"/>
          </p:nvPr>
        </p:nvSpPr>
        <p:spPr bwMode="auto">
          <a:xfrm>
            <a:off x="0" y="0"/>
            <a:ext cx="8686800" cy="561975"/>
          </a:xfrm>
          <a:noFill/>
        </p:spPr>
        <p:txBody>
          <a:bodyPr wrap="square" lIns="45720" tIns="45720" bIns="45720" numCol="1" anchorCtr="0" compatLnSpc="1">
            <a:prstTxWarp prst="textNoShape">
              <a:avLst/>
            </a:prstTxWarp>
            <a:noAutofit/>
          </a:bodyPr>
          <a:lstStyle/>
          <a:p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Experimental Platform</a:t>
            </a:r>
          </a:p>
        </p:txBody>
      </p:sp>
      <p:cxnSp>
        <p:nvCxnSpPr>
          <p:cNvPr id="7" name="直接连接符 6"/>
          <p:cNvCxnSpPr/>
          <p:nvPr/>
        </p:nvCxnSpPr>
        <p:spPr>
          <a:xfrm flipH="1">
            <a:off x="142875" y="4869160"/>
            <a:ext cx="1589" cy="1501200"/>
          </a:xfrm>
          <a:prstGeom prst="line">
            <a:avLst/>
          </a:prstGeom>
          <a:ln w="4445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855" name="Text Box 7"/>
          <p:cNvSpPr txBox="1">
            <a:spLocks noChangeAspect="1" noChangeArrowheads="1"/>
          </p:cNvSpPr>
          <p:nvPr/>
        </p:nvSpPr>
        <p:spPr bwMode="auto">
          <a:xfrm>
            <a:off x="1528763" y="1857375"/>
            <a:ext cx="439737" cy="2222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kumimoji="1" lang="en-US" altLang="zh-CN" sz="1400" b="1" dirty="0">
                <a:latin typeface="+mn-lt"/>
              </a:rPr>
              <a:t>LMS</a:t>
            </a:r>
          </a:p>
        </p:txBody>
      </p:sp>
      <p:sp>
        <p:nvSpPr>
          <p:cNvPr id="78857" name="Line 9"/>
          <p:cNvSpPr>
            <a:spLocks noChangeAspect="1" noChangeShapeType="1"/>
          </p:cNvSpPr>
          <p:nvPr/>
        </p:nvSpPr>
        <p:spPr bwMode="auto">
          <a:xfrm>
            <a:off x="1970088" y="1957388"/>
            <a:ext cx="2222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>
              <a:latin typeface="+mn-lt"/>
            </a:endParaRPr>
          </a:p>
        </p:txBody>
      </p:sp>
      <p:sp>
        <p:nvSpPr>
          <p:cNvPr id="78859" name="Text Box 11"/>
          <p:cNvSpPr txBox="1">
            <a:spLocks noChangeAspect="1" noChangeArrowheads="1"/>
          </p:cNvSpPr>
          <p:nvPr/>
        </p:nvSpPr>
        <p:spPr bwMode="auto">
          <a:xfrm>
            <a:off x="2768583" y="1341438"/>
            <a:ext cx="331821" cy="215444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/>
            <a:r>
              <a:rPr kumimoji="1" lang="en-US" altLang="zh-CN" sz="1400" b="1" dirty="0">
                <a:latin typeface="+mn-lt"/>
              </a:rPr>
              <a:t>GPS</a:t>
            </a:r>
          </a:p>
        </p:txBody>
      </p:sp>
      <p:sp>
        <p:nvSpPr>
          <p:cNvPr id="78860" name="Line 12"/>
          <p:cNvSpPr>
            <a:spLocks noChangeAspect="1" noChangeShapeType="1"/>
          </p:cNvSpPr>
          <p:nvPr/>
        </p:nvSpPr>
        <p:spPr bwMode="auto">
          <a:xfrm flipH="1" flipV="1">
            <a:off x="2965450" y="1597025"/>
            <a:ext cx="87313" cy="2127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zh-CN" altLang="en-US">
              <a:latin typeface="+mn-lt"/>
            </a:endParaRPr>
          </a:p>
        </p:txBody>
      </p:sp>
      <p:sp>
        <p:nvSpPr>
          <p:cNvPr id="78861" name="Text Box 13"/>
          <p:cNvSpPr txBox="1">
            <a:spLocks noChangeAspect="1" noChangeArrowheads="1"/>
          </p:cNvSpPr>
          <p:nvPr/>
        </p:nvSpPr>
        <p:spPr bwMode="auto">
          <a:xfrm>
            <a:off x="3368675" y="1341438"/>
            <a:ext cx="334963" cy="22225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/>
            <a:r>
              <a:rPr kumimoji="1" lang="en-US" altLang="zh-CN" sz="1400" b="1" dirty="0">
                <a:latin typeface="+mn-lt"/>
              </a:rPr>
              <a:t>IMU</a:t>
            </a:r>
          </a:p>
        </p:txBody>
      </p:sp>
      <p:sp>
        <p:nvSpPr>
          <p:cNvPr id="78862" name="Line 14"/>
          <p:cNvSpPr>
            <a:spLocks noChangeAspect="1" noChangeShapeType="1"/>
          </p:cNvSpPr>
          <p:nvPr/>
        </p:nvSpPr>
        <p:spPr bwMode="auto">
          <a:xfrm flipV="1">
            <a:off x="3371850" y="1585913"/>
            <a:ext cx="120650" cy="2095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zh-CN" altLang="en-US">
              <a:latin typeface="+mn-lt"/>
            </a:endParaRPr>
          </a:p>
        </p:txBody>
      </p:sp>
      <p:sp>
        <p:nvSpPr>
          <p:cNvPr id="78866" name="Text Box 18"/>
          <p:cNvSpPr txBox="1">
            <a:spLocks noChangeAspect="1" noChangeArrowheads="1"/>
          </p:cNvSpPr>
          <p:nvPr/>
        </p:nvSpPr>
        <p:spPr bwMode="auto">
          <a:xfrm>
            <a:off x="3708400" y="1844675"/>
            <a:ext cx="439738" cy="2222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/>
            <a:r>
              <a:rPr kumimoji="1" lang="en-US" altLang="zh-CN" sz="1400" b="1" dirty="0">
                <a:latin typeface="+mn-lt"/>
              </a:rPr>
              <a:t>LMS</a:t>
            </a:r>
          </a:p>
        </p:txBody>
      </p:sp>
      <p:pic>
        <p:nvPicPr>
          <p:cNvPr id="2" name="Untitled.swf"/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4248026" y="961931"/>
            <a:ext cx="4788024" cy="35910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0601 L 0.96858 -0.0044 " pathEditMode="relative" rAng="0" ptsTypes="AA">
                                      <p:cBhvr>
                                        <p:cTn id="8" dur="16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20" y="-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 b="1" dirty="0" smtClean="0"/>
              <a:t>Four types of geometric features</a:t>
            </a:r>
          </a:p>
          <a:p>
            <a:pPr marL="457200" lvl="1" indent="0">
              <a:buNone/>
            </a:pPr>
            <a:r>
              <a:rPr lang="en-US" altLang="zh-CN" sz="2400" dirty="0" smtClean="0"/>
              <a:t>		</a:t>
            </a:r>
            <a:r>
              <a:rPr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Vertical line		Horizontal line</a:t>
            </a:r>
          </a:p>
          <a:p>
            <a:pPr marL="457200" lvl="1" indent="0">
              <a:buNone/>
            </a:pPr>
            <a:r>
              <a:rPr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Vertical plane		Horizontal plane</a:t>
            </a:r>
          </a:p>
          <a:p>
            <a:pPr lvl="1"/>
            <a:endParaRPr lang="en-US" altLang="zh-CN" sz="2400" dirty="0" smtClean="0"/>
          </a:p>
        </p:txBody>
      </p:sp>
      <p:sp>
        <p:nvSpPr>
          <p:cNvPr id="6" name="矩形 5"/>
          <p:cNvSpPr/>
          <p:nvPr/>
        </p:nvSpPr>
        <p:spPr>
          <a:xfrm>
            <a:off x="2459038" y="3249489"/>
            <a:ext cx="1620837" cy="8636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/>
              <a:t>Seed Selection</a:t>
            </a:r>
            <a:endParaRPr lang="zh-CN" altLang="en-US" sz="2400" dirty="0"/>
          </a:p>
        </p:txBody>
      </p:sp>
      <p:sp>
        <p:nvSpPr>
          <p:cNvPr id="7" name="矩形 6"/>
          <p:cNvSpPr/>
          <p:nvPr/>
        </p:nvSpPr>
        <p:spPr>
          <a:xfrm>
            <a:off x="4559300" y="3249489"/>
            <a:ext cx="1620838" cy="863600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/>
              <a:t>Region Growing</a:t>
            </a:r>
            <a:endParaRPr lang="zh-CN" altLang="en-US" sz="2400" dirty="0"/>
          </a:p>
        </p:txBody>
      </p:sp>
      <p:cxnSp>
        <p:nvCxnSpPr>
          <p:cNvPr id="9" name="直接箭头连接符 8"/>
          <p:cNvCxnSpPr>
            <a:stCxn id="4" idx="6"/>
            <a:endCxn id="6" idx="1"/>
          </p:cNvCxnSpPr>
          <p:nvPr/>
        </p:nvCxnSpPr>
        <p:spPr>
          <a:xfrm>
            <a:off x="1979613" y="3681289"/>
            <a:ext cx="479425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>
            <a:stCxn id="6" idx="3"/>
            <a:endCxn id="7" idx="1"/>
          </p:cNvCxnSpPr>
          <p:nvPr/>
        </p:nvCxnSpPr>
        <p:spPr>
          <a:xfrm flipV="1">
            <a:off x="4079875" y="3681289"/>
            <a:ext cx="479425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椭圆 3"/>
          <p:cNvSpPr/>
          <p:nvPr/>
        </p:nvSpPr>
        <p:spPr>
          <a:xfrm>
            <a:off x="323850" y="3214564"/>
            <a:ext cx="1655763" cy="935037"/>
          </a:xfrm>
          <a:prstGeom prst="ellipse">
            <a:avLst/>
          </a:prstGeom>
          <a:solidFill>
            <a:srgbClr val="FFC000"/>
          </a:solidFill>
          <a:ln w="28575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tx1"/>
                </a:solidFill>
              </a:rPr>
              <a:t>Range Image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6659563" y="3212976"/>
            <a:ext cx="2160587" cy="936625"/>
          </a:xfrm>
          <a:prstGeom prst="ellipse">
            <a:avLst/>
          </a:prstGeom>
          <a:solidFill>
            <a:srgbClr val="FFC000"/>
          </a:solidFill>
          <a:ln w="28575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tx1"/>
                </a:solidFill>
              </a:rPr>
              <a:t>Geometric Features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cxnSp>
        <p:nvCxnSpPr>
          <p:cNvPr id="18" name="直接箭头连接符 17"/>
          <p:cNvCxnSpPr>
            <a:stCxn id="7" idx="3"/>
            <a:endCxn id="12" idx="2"/>
          </p:cNvCxnSpPr>
          <p:nvPr/>
        </p:nvCxnSpPr>
        <p:spPr>
          <a:xfrm>
            <a:off x="6180138" y="3681289"/>
            <a:ext cx="479425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19050" y="41275"/>
            <a:ext cx="87296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zh-C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Step 1</a:t>
            </a:r>
            <a:r>
              <a:rPr lang="en-US" altLang="zh-C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Geometric Feature Extraction</a:t>
            </a:r>
            <a:endParaRPr lang="en-US" altLang="zh-CN" sz="36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122" name="Picture 2" descr="C:\Users\zhaoyipu\Desktop\2012-05-10_22341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365501"/>
            <a:ext cx="2740124" cy="205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zhaoyipu\Desktop\2012-05-10_22351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365501"/>
            <a:ext cx="2740124" cy="205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zhaoyipu\Desktop\2012-05-10_22335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009" y="4365501"/>
            <a:ext cx="2740124" cy="2055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4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800" b="1" dirty="0" smtClean="0"/>
              <a:t>Extraction results</a:t>
            </a:r>
            <a:endParaRPr lang="en-US" altLang="zh-CN" b="1" dirty="0" smtClean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1. Geometric Feature Extraction</a:t>
            </a:r>
            <a:endParaRPr lang="en-US" altLang="zh-CN" sz="4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23" name="Picture 2" descr="E:\Lab\Docs\My Paper\ICRA2012\modified draft\figure\1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663" y="1604963"/>
            <a:ext cx="443547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3" descr="E:\Lab\Docs\My Paper\ICRA2012\modified draft\figure\1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663" y="3973513"/>
            <a:ext cx="443547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4" descr="E:\Lab\Docs\My Paper\ICRA2012\modified draft\figure\1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30738" y="1604963"/>
            <a:ext cx="443547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5" descr="E:\Lab\Docs\My Paper\ICRA2012\modified draft\figure\14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30738" y="3973513"/>
            <a:ext cx="443547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7" name="TextBox 3"/>
          <p:cNvSpPr txBox="1">
            <a:spLocks noChangeArrowheads="1"/>
          </p:cNvSpPr>
          <p:nvPr/>
        </p:nvSpPr>
        <p:spPr bwMode="auto">
          <a:xfrm>
            <a:off x="93663" y="3471863"/>
            <a:ext cx="15541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latin typeface="Corbel" pitchFamily="34" charset="0"/>
                <a:ea typeface="华文楷体" pitchFamily="2" charset="-122"/>
              </a:rPr>
              <a:t>Vertical Line</a:t>
            </a:r>
            <a:endParaRPr lang="zh-CN" altLang="en-US" sz="2000" b="1">
              <a:solidFill>
                <a:schemeClr val="bg1"/>
              </a:solidFill>
              <a:latin typeface="Corbel" pitchFamily="34" charset="0"/>
              <a:ea typeface="华文楷体" pitchFamily="2" charset="-122"/>
            </a:endParaRPr>
          </a:p>
        </p:txBody>
      </p:sp>
      <p:sp>
        <p:nvSpPr>
          <p:cNvPr id="30728" name="TextBox 12"/>
          <p:cNvSpPr txBox="1">
            <a:spLocks noChangeArrowheads="1"/>
          </p:cNvSpPr>
          <p:nvPr/>
        </p:nvSpPr>
        <p:spPr bwMode="auto">
          <a:xfrm>
            <a:off x="93663" y="5840413"/>
            <a:ext cx="1701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latin typeface="Corbel" pitchFamily="34" charset="0"/>
                <a:ea typeface="华文楷体" pitchFamily="2" charset="-122"/>
              </a:rPr>
              <a:t>Vertical Plane</a:t>
            </a:r>
            <a:endParaRPr lang="zh-CN" altLang="en-US" sz="2000" b="1">
              <a:solidFill>
                <a:schemeClr val="bg1"/>
              </a:solidFill>
              <a:latin typeface="Corbel" pitchFamily="34" charset="0"/>
              <a:ea typeface="华文楷体" pitchFamily="2" charset="-122"/>
            </a:endParaRPr>
          </a:p>
        </p:txBody>
      </p:sp>
      <p:sp>
        <p:nvSpPr>
          <p:cNvPr id="30729" name="TextBox 13"/>
          <p:cNvSpPr txBox="1">
            <a:spLocks noChangeArrowheads="1"/>
          </p:cNvSpPr>
          <p:nvPr/>
        </p:nvSpPr>
        <p:spPr bwMode="auto">
          <a:xfrm>
            <a:off x="4630738" y="5840413"/>
            <a:ext cx="2035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latin typeface="Corbel" pitchFamily="34" charset="0"/>
                <a:ea typeface="华文楷体" pitchFamily="2" charset="-122"/>
              </a:rPr>
              <a:t>Horizontal Plane</a:t>
            </a:r>
            <a:endParaRPr lang="zh-CN" altLang="en-US" sz="2000" b="1">
              <a:solidFill>
                <a:schemeClr val="bg1"/>
              </a:solidFill>
              <a:latin typeface="Corbel" pitchFamily="34" charset="0"/>
              <a:ea typeface="华文楷体" pitchFamily="2" charset="-122"/>
            </a:endParaRPr>
          </a:p>
        </p:txBody>
      </p:sp>
      <p:sp>
        <p:nvSpPr>
          <p:cNvPr id="30730" name="TextBox 14"/>
          <p:cNvSpPr txBox="1">
            <a:spLocks noChangeArrowheads="1"/>
          </p:cNvSpPr>
          <p:nvPr/>
        </p:nvSpPr>
        <p:spPr bwMode="auto">
          <a:xfrm>
            <a:off x="4630738" y="3471863"/>
            <a:ext cx="18875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latin typeface="Corbel" pitchFamily="34" charset="0"/>
                <a:ea typeface="华文楷体" pitchFamily="2" charset="-122"/>
              </a:rPr>
              <a:t>Horizontal Line</a:t>
            </a:r>
            <a:endParaRPr lang="zh-CN" altLang="en-US" sz="2000" b="1">
              <a:solidFill>
                <a:schemeClr val="bg1"/>
              </a:solidFill>
              <a:latin typeface="Corbel" pitchFamily="34" charset="0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内容占位符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sz="2800" b="1" dirty="0" smtClean="0"/>
                  <a:t>Objects</a:t>
                </a:r>
                <a:r>
                  <a:rPr lang="en-US" altLang="zh-CN" sz="2800" b="1" dirty="0"/>
                  <a:t> </a:t>
                </a:r>
                <a:r>
                  <a:rPr lang="en-US" altLang="zh-CN" sz="2800" b="1" dirty="0" smtClean="0"/>
                  <a:t> </a:t>
                </a:r>
                <a14:m>
                  <m:oMath xmlns:m="http://schemas.openxmlformats.org/officeDocument/2006/math">
                    <m:r>
                      <a:rPr lang="zh-CN" altLang="en-US" sz="2800" b="1">
                        <a:latin typeface="Cambria Math"/>
                      </a:rPr>
                      <m:t>≈</m:t>
                    </m:r>
                  </m:oMath>
                </a14:m>
                <a:r>
                  <a:rPr lang="en-US" altLang="zh-CN" sz="2800" b="1" dirty="0" smtClean="0"/>
                  <a:t>  Combination of geometric features</a:t>
                </a:r>
              </a:p>
              <a:p>
                <a:pPr lvl="1"/>
                <a:r>
                  <a:rPr lang="en-US" altLang="zh-CN" sz="2400" dirty="0" smtClean="0"/>
                  <a:t>Car 		</a:t>
                </a:r>
                <a14:m>
                  <m:oMath xmlns:m="http://schemas.openxmlformats.org/officeDocument/2006/math">
                    <m:r>
                      <a:rPr lang="zh-CN" altLang="en-US" sz="2400" b="1">
                        <a:latin typeface="Cambria Math"/>
                      </a:rPr>
                      <m:t>≈</m:t>
                    </m:r>
                  </m:oMath>
                </a14:m>
                <a:r>
                  <a:rPr lang="en-US" altLang="zh-CN" sz="2400" dirty="0" smtClean="0"/>
                  <a:t> 	several surface planes </a:t>
                </a:r>
              </a:p>
              <a:p>
                <a:pPr lvl="1"/>
                <a:r>
                  <a:rPr lang="en-US" altLang="zh-CN" sz="2400" dirty="0" smtClean="0"/>
                  <a:t>Road lamp 	</a:t>
                </a:r>
                <a14:m>
                  <m:oMath xmlns:m="http://schemas.openxmlformats.org/officeDocument/2006/math">
                    <m:r>
                      <a:rPr lang="zh-CN" altLang="en-US" sz="2400" b="1">
                        <a:latin typeface="Cambria Math"/>
                      </a:rPr>
                      <m:t>≈</m:t>
                    </m:r>
                  </m:oMath>
                </a14:m>
                <a:r>
                  <a:rPr lang="en-US" altLang="zh-CN" sz="2400" dirty="0" smtClean="0"/>
                  <a:t> 	a long pole</a:t>
                </a:r>
              </a:p>
              <a:p>
                <a:pPr lvl="1"/>
                <a:r>
                  <a:rPr lang="en-US" altLang="zh-CN" sz="2400" dirty="0" smtClean="0"/>
                  <a:t>Traffic sign</a:t>
                </a:r>
                <a:r>
                  <a:rPr lang="zh-CN" altLang="en-US" sz="2400" b="1" dirty="0"/>
                  <a:t> </a:t>
                </a:r>
                <a:r>
                  <a:rPr lang="en-US" altLang="zh-CN" sz="2400" b="1" dirty="0" smtClean="0"/>
                  <a:t>	</a:t>
                </a:r>
                <a14:m>
                  <m:oMath xmlns:m="http://schemas.openxmlformats.org/officeDocument/2006/math">
                    <m:r>
                      <a:rPr lang="zh-CN" altLang="en-US" sz="2400" b="1">
                        <a:latin typeface="Cambria Math"/>
                      </a:rPr>
                      <m:t>≈</m:t>
                    </m:r>
                    <m:r>
                      <a:rPr lang="zh-CN" altLang="en-US" sz="2400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zh-CN" sz="2400" dirty="0" smtClean="0"/>
                  <a:t>	a board with a supporting stick</a:t>
                </a:r>
              </a:p>
              <a:p>
                <a:pPr lvl="1"/>
                <a:endParaRPr lang="en-US" altLang="zh-CN" dirty="0" smtClean="0"/>
              </a:p>
              <a:p>
                <a:pPr lvl="1"/>
                <a:endParaRPr lang="en-US" altLang="zh-CN" dirty="0" smtClean="0"/>
              </a:p>
              <a:p>
                <a:r>
                  <a:rPr lang="en-US" altLang="zh-CN" sz="2800" b="1" dirty="0"/>
                  <a:t>F</a:t>
                </a:r>
                <a:r>
                  <a:rPr lang="en-US" altLang="zh-CN" sz="2800" b="1" dirty="0" smtClean="0"/>
                  <a:t>inding combination of geometric features</a:t>
                </a:r>
              </a:p>
              <a:p>
                <a:endParaRPr lang="en-US" altLang="zh-CN" sz="2000" dirty="0" smtClean="0"/>
              </a:p>
            </p:txBody>
          </p:sp>
        </mc:Choice>
        <mc:Fallback xmlns="">
          <p:sp>
            <p:nvSpPr>
              <p:cNvPr id="2" name="内容占位符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1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2</a:t>
            </a:r>
            <a:r>
              <a:rPr lang="en-US" altLang="zh-CN" sz="4000" dirty="0" smtClean="0"/>
              <a:t>. Object Candidate Generation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2674938" y="4400202"/>
            <a:ext cx="1620837" cy="1189038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altLang="zh-CN" sz="2000">
                <a:solidFill>
                  <a:srgbClr val="000000"/>
                </a:solidFill>
              </a:rPr>
              <a:t>Voting Candidate Centers</a:t>
            </a:r>
            <a:endParaRPr lang="zh-CN" altLang="en-US" sz="2000">
              <a:solidFill>
                <a:srgbClr val="00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716463" y="4400202"/>
            <a:ext cx="1619250" cy="1152525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altLang="zh-CN" sz="2000">
                <a:solidFill>
                  <a:srgbClr val="000000"/>
                </a:solidFill>
              </a:rPr>
              <a:t>Clustering Centers</a:t>
            </a:r>
            <a:endParaRPr lang="zh-CN" altLang="en-US" sz="2000">
              <a:solidFill>
                <a:srgbClr val="000000"/>
              </a:solidFill>
            </a:endParaRPr>
          </a:p>
        </p:txBody>
      </p:sp>
      <p:cxnSp>
        <p:nvCxnSpPr>
          <p:cNvPr id="17" name="直接箭头连接符 16"/>
          <p:cNvCxnSpPr>
            <a:stCxn id="22" idx="6"/>
            <a:endCxn id="12" idx="1"/>
          </p:cNvCxnSpPr>
          <p:nvPr/>
        </p:nvCxnSpPr>
        <p:spPr>
          <a:xfrm>
            <a:off x="2266950" y="4995515"/>
            <a:ext cx="407988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>
            <a:cxnSpLocks noChangeShapeType="1"/>
            <a:stCxn id="12" idx="3"/>
            <a:endCxn id="16" idx="1"/>
          </p:cNvCxnSpPr>
          <p:nvPr/>
        </p:nvCxnSpPr>
        <p:spPr bwMode="auto">
          <a:xfrm flipV="1">
            <a:off x="4310063" y="4976465"/>
            <a:ext cx="392112" cy="19050"/>
          </a:xfrm>
          <a:prstGeom prst="straightConnector1">
            <a:avLst/>
          </a:prstGeom>
          <a:noFill/>
          <a:ln w="28575" cap="rnd" algn="ctr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0" name="椭圆 19"/>
          <p:cNvSpPr/>
          <p:nvPr/>
        </p:nvSpPr>
        <p:spPr>
          <a:xfrm>
            <a:off x="6732588" y="4527202"/>
            <a:ext cx="2266950" cy="936625"/>
          </a:xfrm>
          <a:prstGeom prst="ellipse">
            <a:avLst/>
          </a:prstGeom>
          <a:solidFill>
            <a:srgbClr val="FFC000"/>
          </a:solidFill>
          <a:ln w="28575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2000">
                <a:solidFill>
                  <a:schemeClr val="tx1"/>
                </a:solidFill>
              </a:rPr>
              <a:t>Object Candidates</a:t>
            </a:r>
            <a:endParaRPr lang="zh-CN" altLang="en-US" sz="2000">
              <a:solidFill>
                <a:schemeClr val="tx1"/>
              </a:solidFill>
            </a:endParaRPr>
          </a:p>
        </p:txBody>
      </p:sp>
      <p:cxnSp>
        <p:nvCxnSpPr>
          <p:cNvPr id="21" name="直接箭头连接符 20"/>
          <p:cNvCxnSpPr>
            <a:stCxn id="16" idx="3"/>
            <a:endCxn id="20" idx="2"/>
          </p:cNvCxnSpPr>
          <p:nvPr/>
        </p:nvCxnSpPr>
        <p:spPr>
          <a:xfrm>
            <a:off x="6350000" y="4976465"/>
            <a:ext cx="368300" cy="1905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椭圆 21"/>
          <p:cNvSpPr/>
          <p:nvPr/>
        </p:nvSpPr>
        <p:spPr>
          <a:xfrm>
            <a:off x="107950" y="4527202"/>
            <a:ext cx="2159000" cy="936625"/>
          </a:xfrm>
          <a:prstGeom prst="ellipse">
            <a:avLst/>
          </a:prstGeom>
          <a:solidFill>
            <a:srgbClr val="FFC000"/>
          </a:solidFill>
          <a:ln w="28575" cmpd="sng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sz="2000" dirty="0">
                <a:solidFill>
                  <a:schemeClr val="tx1"/>
                </a:solidFill>
              </a:rPr>
              <a:t>Geometric Features</a:t>
            </a:r>
            <a:endParaRPr lang="zh-CN" alt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20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zh-C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 2</a:t>
            </a:r>
            <a:r>
              <a:rPr lang="en-US" altLang="zh-CN" sz="4000" dirty="0"/>
              <a:t>. Object Candidate Generation</a:t>
            </a:r>
            <a:endParaRPr lang="zh-CN" altLang="en-US" dirty="0"/>
          </a:p>
        </p:txBody>
      </p:sp>
      <p:pic>
        <p:nvPicPr>
          <p:cNvPr id="1026" name="Picture 2" descr="C:\Users\zhaoyipu\Desktop\2012-05-11_1402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03" y="730250"/>
            <a:ext cx="7618413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zhaoyipu\Desktop\2012-05-11_14014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38336"/>
            <a:ext cx="7618413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zhaoyipu\Desktop\2012-05-11_14010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38336"/>
            <a:ext cx="7618413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椭圆 19"/>
          <p:cNvSpPr/>
          <p:nvPr/>
        </p:nvSpPr>
        <p:spPr>
          <a:xfrm>
            <a:off x="2267744" y="4221460"/>
            <a:ext cx="719137" cy="647700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4211315" y="4221460"/>
            <a:ext cx="720725" cy="647700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1627783" y="2259335"/>
            <a:ext cx="1216025" cy="809625"/>
          </a:xfrm>
          <a:prstGeom prst="ellipse">
            <a:avLst/>
          </a:prstGeom>
          <a:noFill/>
          <a:ln w="28575" cmpd="sng">
            <a:solidFill>
              <a:srgbClr val="FFFF00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3235325" y="3068960"/>
            <a:ext cx="1216025" cy="809625"/>
          </a:xfrm>
          <a:prstGeom prst="ellipse">
            <a:avLst/>
          </a:prstGeom>
          <a:noFill/>
          <a:ln w="28575" cmpd="sng">
            <a:solidFill>
              <a:srgbClr val="FFFF00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89362" y="5610648"/>
            <a:ext cx="2917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Voting car candidate</a:t>
            </a:r>
            <a:endParaRPr lang="zh-CN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  <p:bldP spid="25" grpId="0" animBg="1"/>
      <p:bldP spid="2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Highlighting Specified Objects in Urban Scene through Lase-based Sensing&amp;quot;&quot;/&gt;&lt;property id=&quot;20307&quot; value=&quot;256&quot;/&gt;&lt;/object&gt;&lt;object type=&quot;3&quot; unique_id=&quot;10005&quot;&gt;&lt;property id=&quot;20148&quot; value=&quot;5&quot;/&gt;&lt;property id=&quot;20300&quot; value=&quot;Slide 2 - &amp;quot;Outline&amp;quot;&quot;/&gt;&lt;property id=&quot;20307&quot; value=&quot;257&quot;/&gt;&lt;/object&gt;&lt;object type=&quot;3&quot; unique_id=&quot;10006&quot;&gt;&lt;property id=&quot;20148&quot; value=&quot;5&quot;/&gt;&lt;property id=&quot;20300&quot; value=&quot;Slide 3 - &amp;quot;Introduction&amp;quot;&quot;/&gt;&lt;property id=&quot;20307&quot; value=&quot;263&quot;/&gt;&lt;/object&gt;&lt;object type=&quot;3&quot; unique_id=&quot;10007&quot;&gt;&lt;property id=&quot;20148&quot; value=&quot;5&quot;/&gt;&lt;property id=&quot;20300&quot; value=&quot;Slide 4 - &amp;quot;Introduction&amp;quot;&quot;/&gt;&lt;property id=&quot;20307&quot; value=&quot;278&quot;/&gt;&lt;/object&gt;&lt;object type=&quot;3&quot; unique_id=&quot;10008&quot;&gt;&lt;property id=&quot;20148&quot; value=&quot;5&quot;/&gt;&lt;property id=&quot;20300&quot; value=&quot;Slide 5 - &amp;quot;Introduction&amp;quot;&quot;/&gt;&lt;property id=&quot;20307&quot; value=&quot;279&quot;/&gt;&lt;/object&gt;&lt;object type=&quot;3&quot; unique_id=&quot;10009&quot;&gt;&lt;property id=&quot;20148&quot; value=&quot;5&quot;/&gt;&lt;property id=&quot;20300&quot; value=&quot;Slide 6 - &amp;quot;Introduction&amp;quot;&quot;/&gt;&lt;property id=&quot;20307&quot; value=&quot;264&quot;/&gt;&lt;/object&gt;&lt;object type=&quot;3&quot; unique_id=&quot;10010&quot;&gt;&lt;property id=&quot;20148&quot; value=&quot;5&quot;/&gt;&lt;property id=&quot;20300&quot; value=&quot;Slide 7 - &amp;quot;Outline&amp;quot;&quot;/&gt;&lt;property id=&quot;20307&quot; value=&quot;259&quot;/&gt;&lt;/object&gt;&lt;object type=&quot;3&quot; unique_id=&quot;10011&quot;&gt;&lt;property id=&quot;20148&quot; value=&quot;5&quot;/&gt;&lt;property id=&quot;20300&quot; value=&quot;Slide 8 - &amp;quot;Related Work&amp;quot;&quot;/&gt;&lt;property id=&quot;20307&quot; value=&quot;274&quot;/&gt;&lt;/object&gt;&lt;object type=&quot;3&quot; unique_id=&quot;10012&quot;&gt;&lt;property id=&quot;20148&quot; value=&quot;5&quot;/&gt;&lt;property id=&quot;20300&quot; value=&quot;Slide 9 - &amp;quot;Related Work&amp;quot;&quot;/&gt;&lt;property id=&quot;20307&quot; value=&quot;275&quot;/&gt;&lt;/object&gt;&lt;object type=&quot;3&quot; unique_id=&quot;10013&quot;&gt;&lt;property id=&quot;20148&quot; value=&quot;5&quot;/&gt;&lt;property id=&quot;20300&quot; value=&quot;Slide 10 - &amp;quot;Outline&amp;quot;&quot;/&gt;&lt;property id=&quot;20307&quot; value=&quot;260&quot;/&gt;&lt;/object&gt;&lt;object type=&quot;3&quot; unique_id=&quot;10014&quot;&gt;&lt;property id=&quot;20148&quot; value=&quot;5&quot;/&gt;&lt;property id=&quot;20300&quot; value=&quot;Slide 11 - &amp;quot;Overview&amp;quot;&quot;/&gt;&lt;property id=&quot;20307&quot; value=&quot;265&quot;/&gt;&lt;/object&gt;&lt;object type=&quot;3&quot; unique_id=&quot;10015&quot;&gt;&lt;property id=&quot;20148&quot; value=&quot;5&quot;/&gt;&lt;property id=&quot;20300&quot; value=&quot;Slide 12 - &amp;quot;Feature Estimation&amp;quot;&quot;/&gt;&lt;property id=&quot;20307&quot; value=&quot;273&quot;/&gt;&lt;/object&gt;&lt;object type=&quot;3&quot; unique_id=&quot;10016&quot;&gt;&lt;property id=&quot;20148&quot; value=&quot;5&quot;/&gt;&lt;property id=&quot;20300&quot; value=&quot;Slide 13 - &amp;quot;Primary Geometry Extraction&amp;quot;&quot;/&gt;&lt;property id=&quot;20307&quot; value=&quot;276&quot;/&gt;&lt;/object&gt;&lt;object type=&quot;3&quot; unique_id=&quot;10017&quot;&gt;&lt;property id=&quot;20148&quot; value=&quot;5&quot;/&gt;&lt;property id=&quot;20300&quot; value=&quot;Slide 14 - &amp;quot;Object Representation&amp;quot;&quot;/&gt;&lt;property id=&quot;20307&quot; value=&quot;277&quot;/&gt;&lt;/object&gt;&lt;object type=&quot;3&quot; unique_id=&quot;10018&quot;&gt;&lt;property id=&quot;20148&quot; value=&quot;5&quot;/&gt;&lt;property id=&quot;20300&quot; value=&quot;Slide 15 - &amp;quot;Object Classification&amp;quot;&quot;/&gt;&lt;property id=&quot;20307&quot; value=&quot;266&quot;/&gt;&lt;/object&gt;&lt;object type=&quot;3&quot; unique_id=&quot;10019&quot;&gt;&lt;property id=&quot;20148&quot; value=&quot;5&quot;/&gt;&lt;property id=&quot;20300&quot; value=&quot;Slide 16 - &amp;quot;Outline&amp;quot;&quot;/&gt;&lt;property id=&quot;20307&quot; value=&quot;261&quot;/&gt;&lt;/object&gt;&lt;object type=&quot;3&quot; unique_id=&quot;10020&quot;&gt;&lt;property id=&quot;20148&quot; value=&quot;5&quot;/&gt;&lt;property id=&quot;20300&quot; value=&quot;Slide 17 - &amp;quot;Experiment&amp;quot;&quot;/&gt;&lt;property id=&quot;20307&quot; value=&quot;267&quot;/&gt;&lt;/object&gt;&lt;object type=&quot;3&quot; unique_id=&quot;10021&quot;&gt;&lt;property id=&quot;20148&quot; value=&quot;5&quot;/&gt;&lt;property id=&quot;20300&quot; value=&quot;Slide 18 - &amp;quot;Experiment&amp;quot;&quot;/&gt;&lt;property id=&quot;20307&quot; value=&quot;268&quot;/&gt;&lt;/object&gt;&lt;object type=&quot;3&quot; unique_id=&quot;10022&quot;&gt;&lt;property id=&quot;20148&quot; value=&quot;5&quot;/&gt;&lt;property id=&quot;20300&quot; value=&quot;Slide 19 - &amp;quot;Experiment&amp;quot;&quot;/&gt;&lt;property id=&quot;20307&quot; value=&quot;269&quot;/&gt;&lt;/object&gt;&lt;object type=&quot;3&quot; unique_id=&quot;10023&quot;&gt;&lt;property id=&quot;20148&quot; value=&quot;5&quot;/&gt;&lt;property id=&quot;20300&quot; value=&quot;Slide 20 - &amp;quot;Experiment&amp;quot;&quot;/&gt;&lt;property id=&quot;20307&quot; value=&quot;280&quot;/&gt;&lt;/object&gt;&lt;object type=&quot;3&quot; unique_id=&quot;10024&quot;&gt;&lt;property id=&quot;20148&quot; value=&quot;5&quot;/&gt;&lt;property id=&quot;20300&quot; value=&quot;Slide 21 - &amp;quot;Experiment&amp;quot;&quot;/&gt;&lt;property id=&quot;20307&quot; value=&quot;281&quot;/&gt;&lt;/object&gt;&lt;object type=&quot;3&quot; unique_id=&quot;10025&quot;&gt;&lt;property id=&quot;20148&quot; value=&quot;5&quot;/&gt;&lt;property id=&quot;20300&quot; value=&quot;Slide 22 - &amp;quot;Experiment&amp;quot;&quot;/&gt;&lt;property id=&quot;20307&quot; value=&quot;284&quot;/&gt;&lt;/object&gt;&lt;object type=&quot;3&quot; unique_id=&quot;10026&quot;&gt;&lt;property id=&quot;20148&quot; value=&quot;5&quot;/&gt;&lt;property id=&quot;20300&quot; value=&quot;Slide 23 - &amp;quot;Experiment&amp;quot;&quot;/&gt;&lt;property id=&quot;20307&quot; value=&quot;283&quot;/&gt;&lt;/object&gt;&lt;object type=&quot;3&quot; unique_id=&quot;10027&quot;&gt;&lt;property id=&quot;20148&quot; value=&quot;5&quot;/&gt;&lt;property id=&quot;20300&quot; value=&quot;Slide 26 - &amp;quot;Outline&amp;quot;&quot;/&gt;&lt;property id=&quot;20307&quot; value=&quot;262&quot;/&gt;&lt;/object&gt;&lt;object type=&quot;3&quot; unique_id=&quot;10028&quot;&gt;&lt;property id=&quot;20148&quot; value=&quot;5&quot;/&gt;&lt;property id=&quot;20300&quot; value=&quot;Slide 27 - &amp;quot;Summary&amp;quot;&quot;/&gt;&lt;property id=&quot;20307&quot; value=&quot;270&quot;/&gt;&lt;/object&gt;&lt;object type=&quot;3&quot; unique_id=&quot;10029&quot;&gt;&lt;property id=&quot;20148&quot; value=&quot;5&quot;/&gt;&lt;property id=&quot;20300&quot; value=&quot;Slide 28&quot;/&gt;&lt;property id=&quot;20307&quot; value=&quot;272&quot;/&gt;&lt;/object&gt;&lt;object type=&quot;3&quot; unique_id=&quot;10702&quot;&gt;&lt;property id=&quot;20148&quot; value=&quot;5&quot;/&gt;&lt;property id=&quot;20300&quot; value=&quot;Slide 25 - &amp;quot;Experiment&amp;quot;&quot;/&gt;&lt;property id=&quot;20307&quot; value=&quot;285&quot;/&gt;&lt;/object&gt;&lt;object type=&quot;3&quot; unique_id=&quot;10883&quot;&gt;&lt;property id=&quot;20148&quot; value=&quot;5&quot;/&gt;&lt;property id=&quot;20300&quot; value=&quot;Slide 24 - &amp;quot;Experiment&amp;quot;&quot;/&gt;&lt;property id=&quot;20307&quot; value=&quot;286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ss-PPT">
  <a:themeElements>
    <a:clrScheme name="模块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模块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模块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>
        <a:solidFill>
          <a:schemeClr val="bg1"/>
        </a:solidFill>
        <a:ln w="28575" cmpd="sng"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POSS-PPT</Template>
  <TotalTime>3355</TotalTime>
  <Words>1913</Words>
  <Application>Microsoft Office PowerPoint</Application>
  <PresentationFormat>全屏显示(4:3)</PresentationFormat>
  <Paragraphs>256</Paragraphs>
  <Slides>23</Slides>
  <Notes>22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4" baseType="lpstr">
      <vt:lpstr>Poss-PPT</vt:lpstr>
      <vt:lpstr>Computing Object-based Saliency in Urban Scenes Using Laser Sensing</vt:lpstr>
      <vt:lpstr>Motivation</vt:lpstr>
      <vt:lpstr>Background</vt:lpstr>
      <vt:lpstr>PowerPoint 演示文稿</vt:lpstr>
      <vt:lpstr>Experimental Platform</vt:lpstr>
      <vt:lpstr>PowerPoint 演示文稿</vt:lpstr>
      <vt:lpstr>Step 1. Geometric Feature Extraction</vt:lpstr>
      <vt:lpstr>Step 2. Object Candidate Generation</vt:lpstr>
      <vt:lpstr>Step 2. Object Candidate Generation</vt:lpstr>
      <vt:lpstr>Step 3. Object-based Saliency Computing</vt:lpstr>
      <vt:lpstr>3.1 Graph Generation</vt:lpstr>
      <vt:lpstr>3.1 Graph Generation</vt:lpstr>
      <vt:lpstr>3.2 Graph Matching</vt:lpstr>
      <vt:lpstr>Experiment</vt:lpstr>
      <vt:lpstr>Result in Highway Scene</vt:lpstr>
      <vt:lpstr>Result in Highway Scene</vt:lpstr>
      <vt:lpstr>Experiment</vt:lpstr>
      <vt:lpstr>Result in Street Scene</vt:lpstr>
      <vt:lpstr>Result in Street Scene</vt:lpstr>
      <vt:lpstr>Some Errors</vt:lpstr>
      <vt:lpstr>Statistical Result </vt:lpstr>
      <vt:lpstr>Summary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zhaoyipu</dc:creator>
  <cp:lastModifiedBy>zhaoyipu</cp:lastModifiedBy>
  <cp:revision>281</cp:revision>
  <dcterms:created xsi:type="dcterms:W3CDTF">2011-09-05T15:23:47Z</dcterms:created>
  <dcterms:modified xsi:type="dcterms:W3CDTF">2012-05-11T06:44:15Z</dcterms:modified>
</cp:coreProperties>
</file>